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9"/>
  </p:notesMasterIdLst>
  <p:sldIdLst>
    <p:sldId id="278" r:id="rId2"/>
    <p:sldId id="279" r:id="rId3"/>
    <p:sldId id="280" r:id="rId4"/>
    <p:sldId id="325" r:id="rId5"/>
    <p:sldId id="296" r:id="rId6"/>
    <p:sldId id="298" r:id="rId7"/>
    <p:sldId id="300" r:id="rId8"/>
    <p:sldId id="307" r:id="rId9"/>
    <p:sldId id="308" r:id="rId10"/>
    <p:sldId id="302" r:id="rId11"/>
    <p:sldId id="303" r:id="rId12"/>
    <p:sldId id="304" r:id="rId13"/>
    <p:sldId id="305" r:id="rId14"/>
    <p:sldId id="306" r:id="rId15"/>
    <p:sldId id="319" r:id="rId16"/>
    <p:sldId id="326" r:id="rId17"/>
    <p:sldId id="312" r:id="rId18"/>
    <p:sldId id="313" r:id="rId19"/>
    <p:sldId id="320" r:id="rId20"/>
    <p:sldId id="321" r:id="rId21"/>
    <p:sldId id="322" r:id="rId22"/>
    <p:sldId id="323" r:id="rId23"/>
    <p:sldId id="324" r:id="rId24"/>
    <p:sldId id="327" r:id="rId25"/>
    <p:sldId id="328" r:id="rId26"/>
    <p:sldId id="329" r:id="rId27"/>
    <p:sldId id="293" r:id="rId2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7322D0-4C99-4A1C-80CB-3FD0ED92B6DB}">
          <p14:sldIdLst>
            <p14:sldId id="278"/>
            <p14:sldId id="279"/>
            <p14:sldId id="280"/>
            <p14:sldId id="325"/>
            <p14:sldId id="296"/>
            <p14:sldId id="298"/>
            <p14:sldId id="300"/>
            <p14:sldId id="307"/>
            <p14:sldId id="308"/>
            <p14:sldId id="302"/>
            <p14:sldId id="303"/>
            <p14:sldId id="304"/>
            <p14:sldId id="305"/>
            <p14:sldId id="306"/>
            <p14:sldId id="319"/>
            <p14:sldId id="326"/>
            <p14:sldId id="312"/>
            <p14:sldId id="313"/>
            <p14:sldId id="320"/>
            <p14:sldId id="321"/>
            <p14:sldId id="322"/>
            <p14:sldId id="323"/>
            <p14:sldId id="324"/>
            <p14:sldId id="327"/>
            <p14:sldId id="328"/>
            <p14:sldId id="329"/>
            <p14:sldId id="293"/>
          </p14:sldIdLst>
        </p14:section>
      </p14:sectionLst>
    </p:ex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ân Đậu" initials="TĐ" lastIdx="1" clrIdx="0">
    <p:extLst>
      <p:ext uri="{19B8F6BF-5375-455C-9EA6-DF929625EA0E}">
        <p15:presenceInfo xmlns:p15="http://schemas.microsoft.com/office/powerpoint/2012/main" userId="7f96ac63fe42fe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2162" autoAdjust="0"/>
  </p:normalViewPr>
  <p:slideViewPr>
    <p:cSldViewPr snapToGrid="0" snapToObjects="1">
      <p:cViewPr varScale="1">
        <p:scale>
          <a:sx n="113" d="100"/>
          <a:sy n="113" d="100"/>
        </p:scale>
        <p:origin x="456" y="11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8/10/relationships/authors" Targe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6-19T23:18:58.694"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457200" marR="0" lvl="1" indent="0" algn="just">
              <a:lnSpc>
                <a:spcPct val="150000"/>
              </a:lnSpc>
              <a:spcBef>
                <a:spcPts val="0"/>
              </a:spcBef>
              <a:spcAft>
                <a:spcPts val="0"/>
              </a:spcAft>
              <a:buFont typeface="Courier New" panose="02070309020205020404" pitchFamily="49" charset="0"/>
              <a:buNone/>
            </a:pPr>
            <a:endPar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06388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3942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457200" marR="0" lvl="1" indent="0" algn="just">
              <a:lnSpc>
                <a:spcPct val="150000"/>
              </a:lnSpc>
              <a:spcBef>
                <a:spcPts val="0"/>
              </a:spcBef>
              <a:spcAft>
                <a:spcPts val="0"/>
              </a:spcAft>
              <a:buFont typeface="Courier New" panose="02070309020205020404" pitchFamily="49" charset="0"/>
              <a:buNone/>
            </a:pPr>
            <a:endPar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01835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909503" y="2617323"/>
            <a:ext cx="6680453" cy="1225296"/>
          </a:xfrm>
        </p:spPr>
        <p:txBody>
          <a:bodyPr/>
          <a:lstStyle/>
          <a:p>
            <a:r>
              <a:rPr lang="vi-VN" dirty="0">
                <a:latin typeface="Times New Roman" panose="02020603050405020304" pitchFamily="18" charset="0"/>
                <a:cs typeface="Times New Roman" panose="02020603050405020304" pitchFamily="18" charset="0"/>
              </a:rPr>
              <a:t>Xây dựng hệ thống quản lý học tập</a:t>
            </a:r>
            <a:br>
              <a:rPr lang="en-US" dirty="0"/>
            </a:br>
            <a:endParaRPr lang="en-US" dirty="0"/>
          </a:p>
        </p:txBody>
      </p:sp>
      <p:sp>
        <p:nvSpPr>
          <p:cNvPr id="4" name="TextBox 3">
            <a:extLst>
              <a:ext uri="{FF2B5EF4-FFF2-40B4-BE49-F238E27FC236}">
                <a16:creationId xmlns:a16="http://schemas.microsoft.com/office/drawing/2014/main" id="{D5A8C637-62B1-3E3E-B5FB-A36BD7A702FF}"/>
              </a:ext>
            </a:extLst>
          </p:cNvPr>
          <p:cNvSpPr txBox="1"/>
          <p:nvPr/>
        </p:nvSpPr>
        <p:spPr>
          <a:xfrm>
            <a:off x="3158869" y="193926"/>
            <a:ext cx="6181725" cy="523220"/>
          </a:xfrm>
          <a:prstGeom prst="rect">
            <a:avLst/>
          </a:prstGeom>
          <a:noFill/>
        </p:spPr>
        <p:txBody>
          <a:bodyPr wrap="square" rtlCol="0">
            <a:spAutoFit/>
          </a:bodyPr>
          <a:lstStyle/>
          <a:p>
            <a:pPr algn="ctr"/>
            <a:r>
              <a:rPr lang="en-US" sz="2800" b="1" dirty="0"/>
              <a:t>HỌC VIỆN KỸ THUẬT MẬT MÃ</a:t>
            </a:r>
          </a:p>
        </p:txBody>
      </p:sp>
      <p:sp>
        <p:nvSpPr>
          <p:cNvPr id="7" name="TextBox 6">
            <a:extLst>
              <a:ext uri="{FF2B5EF4-FFF2-40B4-BE49-F238E27FC236}">
                <a16:creationId xmlns:a16="http://schemas.microsoft.com/office/drawing/2014/main" id="{95BFA41C-CDD4-B2D8-0B63-678F37C0F1E7}"/>
              </a:ext>
            </a:extLst>
          </p:cNvPr>
          <p:cNvSpPr txBox="1"/>
          <p:nvPr/>
        </p:nvSpPr>
        <p:spPr>
          <a:xfrm>
            <a:off x="3446991" y="1235463"/>
            <a:ext cx="4857750" cy="461665"/>
          </a:xfrm>
          <a:prstGeom prst="rect">
            <a:avLst/>
          </a:prstGeom>
          <a:noFill/>
        </p:spPr>
        <p:txBody>
          <a:bodyPr wrap="square" rtlCol="0">
            <a:spAutoFit/>
          </a:bodyPr>
          <a:lstStyle/>
          <a:p>
            <a:pPr algn="ctr"/>
            <a:r>
              <a:rPr lang="en-US" sz="2400" dirty="0" err="1"/>
              <a:t>Môn</a:t>
            </a:r>
            <a:r>
              <a:rPr lang="en-US" sz="2400" dirty="0"/>
              <a:t> </a:t>
            </a:r>
            <a:r>
              <a:rPr lang="en-US" sz="2400" dirty="0" err="1"/>
              <a:t>học</a:t>
            </a:r>
            <a:r>
              <a:rPr lang="en-US" sz="2400" dirty="0"/>
              <a:t> </a:t>
            </a:r>
            <a:r>
              <a:rPr lang="vi-VN" sz="2400" dirty="0"/>
              <a:t> </a:t>
            </a:r>
            <a:r>
              <a:rPr lang="en-US" sz="2400" dirty="0"/>
              <a:t>: </a:t>
            </a:r>
            <a:r>
              <a:rPr lang="vi-VN" sz="2400" dirty="0"/>
              <a:t>Chuyên đề cơ sở</a:t>
            </a:r>
            <a:endParaRPr lang="en-US" sz="2400" dirty="0"/>
          </a:p>
        </p:txBody>
      </p:sp>
      <p:sp>
        <p:nvSpPr>
          <p:cNvPr id="8" name="TextBox 7">
            <a:extLst>
              <a:ext uri="{FF2B5EF4-FFF2-40B4-BE49-F238E27FC236}">
                <a16:creationId xmlns:a16="http://schemas.microsoft.com/office/drawing/2014/main" id="{0E20CF32-4B67-D662-5A7E-7F6A888F4F03}"/>
              </a:ext>
            </a:extLst>
          </p:cNvPr>
          <p:cNvSpPr txBox="1"/>
          <p:nvPr/>
        </p:nvSpPr>
        <p:spPr>
          <a:xfrm>
            <a:off x="4700586" y="1923383"/>
            <a:ext cx="2790825" cy="461665"/>
          </a:xfrm>
          <a:prstGeom prst="rect">
            <a:avLst/>
          </a:prstGeom>
          <a:noFill/>
        </p:spPr>
        <p:txBody>
          <a:bodyPr wrap="square" rtlCol="0">
            <a:spAutoFit/>
          </a:bodyPr>
          <a:lstStyle/>
          <a:p>
            <a:pPr algn="ctr"/>
            <a:r>
              <a:rPr lang="en-US" sz="2400" dirty="0" err="1"/>
              <a:t>Đề</a:t>
            </a:r>
            <a:r>
              <a:rPr lang="en-US" sz="2400" dirty="0"/>
              <a:t> </a:t>
            </a:r>
            <a:r>
              <a:rPr lang="en-US" sz="2400" dirty="0" err="1"/>
              <a:t>tài</a:t>
            </a:r>
            <a:r>
              <a:rPr lang="en-US" sz="2400" dirty="0"/>
              <a:t> :</a:t>
            </a:r>
          </a:p>
        </p:txBody>
      </p:sp>
      <p:sp>
        <p:nvSpPr>
          <p:cNvPr id="9" name="TextBox 8">
            <a:extLst>
              <a:ext uri="{FF2B5EF4-FFF2-40B4-BE49-F238E27FC236}">
                <a16:creationId xmlns:a16="http://schemas.microsoft.com/office/drawing/2014/main" id="{9622C182-9D03-4D43-6870-78F3EDC53D1D}"/>
              </a:ext>
            </a:extLst>
          </p:cNvPr>
          <p:cNvSpPr txBox="1"/>
          <p:nvPr/>
        </p:nvSpPr>
        <p:spPr>
          <a:xfrm>
            <a:off x="3309935" y="803948"/>
            <a:ext cx="5572126" cy="461665"/>
          </a:xfrm>
          <a:prstGeom prst="rect">
            <a:avLst/>
          </a:prstGeom>
          <a:noFill/>
        </p:spPr>
        <p:txBody>
          <a:bodyPr wrap="square" rtlCol="0">
            <a:spAutoFit/>
          </a:bodyPr>
          <a:lstStyle/>
          <a:p>
            <a:pPr algn="ctr"/>
            <a:r>
              <a:rPr lang="en-US" sz="2400" dirty="0"/>
              <a:t>Khoa </a:t>
            </a:r>
            <a:r>
              <a:rPr lang="vi-VN" sz="2400" dirty="0"/>
              <a:t>       </a:t>
            </a:r>
            <a:r>
              <a:rPr lang="en-US" sz="2400" dirty="0"/>
              <a:t>: An </a:t>
            </a:r>
            <a:r>
              <a:rPr lang="en-US" sz="2400" dirty="0" err="1"/>
              <a:t>Toàn</a:t>
            </a:r>
            <a:r>
              <a:rPr lang="en-US" sz="2400" dirty="0"/>
              <a:t> Thông Tin</a:t>
            </a:r>
          </a:p>
        </p:txBody>
      </p:sp>
      <p:sp>
        <p:nvSpPr>
          <p:cNvPr id="10" name="AutoShape 2" descr="Logo Hoc Vien Ky Thuat Mat Ma ACTVN">
            <a:extLst>
              <a:ext uri="{FF2B5EF4-FFF2-40B4-BE49-F238E27FC236}">
                <a16:creationId xmlns:a16="http://schemas.microsoft.com/office/drawing/2014/main" id="{73F306F1-B26E-E2C8-8847-178BEFB42740}"/>
              </a:ext>
            </a:extLst>
          </p:cNvPr>
          <p:cNvSpPr>
            <a:spLocks noChangeAspect="1" noChangeArrowheads="1"/>
          </p:cNvSpPr>
          <p:nvPr/>
        </p:nvSpPr>
        <p:spPr bwMode="auto">
          <a:xfrm>
            <a:off x="5943599" y="3276599"/>
            <a:ext cx="1933575" cy="1933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85CCE711-4B95-EC2D-7B63-90C3E28D586E}"/>
              </a:ext>
            </a:extLst>
          </p:cNvPr>
          <p:cNvSpPr txBox="1"/>
          <p:nvPr/>
        </p:nvSpPr>
        <p:spPr>
          <a:xfrm>
            <a:off x="7615361" y="5158298"/>
            <a:ext cx="3133725" cy="1200329"/>
          </a:xfrm>
          <a:prstGeom prst="rect">
            <a:avLst/>
          </a:prstGeom>
          <a:noFill/>
        </p:spPr>
        <p:txBody>
          <a:bodyPr wrap="square" rtlCol="0">
            <a:spAutoFit/>
          </a:bodyPr>
          <a:lstStyle/>
          <a:p>
            <a:r>
              <a:rPr lang="en-US" i="1" dirty="0">
                <a:solidFill>
                  <a:schemeClr val="bg1"/>
                </a:solidFill>
              </a:rPr>
              <a:t>Sinh </a:t>
            </a:r>
            <a:r>
              <a:rPr lang="en-US" i="1" dirty="0" err="1">
                <a:solidFill>
                  <a:schemeClr val="bg1"/>
                </a:solidFill>
              </a:rPr>
              <a:t>viên</a:t>
            </a:r>
            <a:r>
              <a:rPr lang="en-US" i="1" dirty="0">
                <a:solidFill>
                  <a:schemeClr val="bg1"/>
                </a:solidFill>
              </a:rPr>
              <a:t> </a:t>
            </a:r>
            <a:r>
              <a:rPr lang="en-US" i="1" dirty="0" err="1">
                <a:solidFill>
                  <a:schemeClr val="bg1"/>
                </a:solidFill>
              </a:rPr>
              <a:t>thực</a:t>
            </a:r>
            <a:r>
              <a:rPr lang="en-US" i="1" dirty="0">
                <a:solidFill>
                  <a:schemeClr val="bg1"/>
                </a:solidFill>
              </a:rPr>
              <a:t> </a:t>
            </a:r>
            <a:r>
              <a:rPr lang="en-US" i="1" dirty="0" err="1">
                <a:solidFill>
                  <a:schemeClr val="bg1"/>
                </a:solidFill>
              </a:rPr>
              <a:t>hiện</a:t>
            </a:r>
            <a:r>
              <a:rPr lang="en-US" i="1" dirty="0">
                <a:solidFill>
                  <a:schemeClr val="bg1"/>
                </a:solidFill>
              </a:rPr>
              <a:t> :</a:t>
            </a:r>
          </a:p>
          <a:p>
            <a:r>
              <a:rPr lang="vi-VN" i="1" dirty="0">
                <a:solidFill>
                  <a:schemeClr val="bg1"/>
                </a:solidFill>
              </a:rPr>
              <a:t>Đỗ Văn Tiến</a:t>
            </a:r>
            <a:r>
              <a:rPr lang="en-US" i="1" dirty="0">
                <a:solidFill>
                  <a:schemeClr val="bg1"/>
                </a:solidFill>
              </a:rPr>
              <a:t> : </a:t>
            </a:r>
            <a:r>
              <a:rPr lang="vi-VN" i="1" dirty="0">
                <a:solidFill>
                  <a:schemeClr val="bg1"/>
                </a:solidFill>
              </a:rPr>
              <a:t>AT170250</a:t>
            </a:r>
            <a:endParaRPr lang="en-US" i="1" dirty="0">
              <a:solidFill>
                <a:schemeClr val="bg1"/>
              </a:solidFill>
            </a:endParaRPr>
          </a:p>
          <a:p>
            <a:r>
              <a:rPr lang="vi-VN" i="1" dirty="0">
                <a:solidFill>
                  <a:schemeClr val="bg1"/>
                </a:solidFill>
              </a:rPr>
              <a:t>Khương Trọng Trinh</a:t>
            </a:r>
            <a:r>
              <a:rPr lang="en-US" i="1" dirty="0">
                <a:solidFill>
                  <a:schemeClr val="bg1"/>
                </a:solidFill>
              </a:rPr>
              <a:t> : </a:t>
            </a:r>
            <a:r>
              <a:rPr lang="vi-VN" i="1" dirty="0">
                <a:solidFill>
                  <a:schemeClr val="bg1"/>
                </a:solidFill>
              </a:rPr>
              <a:t>AT170253</a:t>
            </a:r>
            <a:endParaRPr lang="en-US" i="1" dirty="0">
              <a:solidFill>
                <a:schemeClr val="bg1"/>
              </a:solidFill>
            </a:endParaRPr>
          </a:p>
          <a:p>
            <a:r>
              <a:rPr lang="en-US" i="1" dirty="0">
                <a:solidFill>
                  <a:schemeClr val="bg1"/>
                </a:solidFill>
              </a:rPr>
              <a:t>Đậu </a:t>
            </a:r>
            <a:r>
              <a:rPr lang="en-US" i="1" dirty="0" err="1">
                <a:solidFill>
                  <a:schemeClr val="bg1"/>
                </a:solidFill>
              </a:rPr>
              <a:t>Đình</a:t>
            </a:r>
            <a:r>
              <a:rPr lang="en-US" i="1" dirty="0">
                <a:solidFill>
                  <a:schemeClr val="bg1"/>
                </a:solidFill>
              </a:rPr>
              <a:t> Tân : AT160547</a:t>
            </a:r>
          </a:p>
        </p:txBody>
      </p:sp>
      <p:pic>
        <p:nvPicPr>
          <p:cNvPr id="16" name="object 3">
            <a:extLst>
              <a:ext uri="{FF2B5EF4-FFF2-40B4-BE49-F238E27FC236}">
                <a16:creationId xmlns:a16="http://schemas.microsoft.com/office/drawing/2014/main" id="{89A558BE-1405-37A9-1583-537F1A344919}"/>
              </a:ext>
            </a:extLst>
          </p:cNvPr>
          <p:cNvPicPr/>
          <p:nvPr/>
        </p:nvPicPr>
        <p:blipFill>
          <a:blip r:embed="rId2" cstate="print"/>
          <a:stretch>
            <a:fillRect/>
          </a:stretch>
        </p:blipFill>
        <p:spPr>
          <a:xfrm>
            <a:off x="139829" y="75919"/>
            <a:ext cx="1574672" cy="1453045"/>
          </a:xfrm>
          <a:prstGeom prst="rect">
            <a:avLst/>
          </a:prstGeom>
        </p:spPr>
      </p:pic>
      <p:sp>
        <p:nvSpPr>
          <p:cNvPr id="3" name="TextBox 2">
            <a:extLst>
              <a:ext uri="{FF2B5EF4-FFF2-40B4-BE49-F238E27FC236}">
                <a16:creationId xmlns:a16="http://schemas.microsoft.com/office/drawing/2014/main" id="{38310C76-F899-A545-AFD4-050E479A61E4}"/>
              </a:ext>
            </a:extLst>
          </p:cNvPr>
          <p:cNvSpPr txBox="1"/>
          <p:nvPr/>
        </p:nvSpPr>
        <p:spPr>
          <a:xfrm>
            <a:off x="3936532" y="6408757"/>
            <a:ext cx="4318931" cy="338554"/>
          </a:xfrm>
          <a:prstGeom prst="rect">
            <a:avLst/>
          </a:prstGeom>
          <a:noFill/>
        </p:spPr>
        <p:txBody>
          <a:bodyPr wrap="square" rtlCol="0">
            <a:spAutoFit/>
          </a:bodyPr>
          <a:lstStyle/>
          <a:p>
            <a:pPr algn="ctr"/>
            <a:r>
              <a:rPr lang="vi-VN" sz="1600" dirty="0">
                <a:solidFill>
                  <a:schemeClr val="bg1"/>
                </a:solidFill>
              </a:rPr>
              <a:t>Nhóm thực hiện</a:t>
            </a:r>
            <a:r>
              <a:rPr lang="en-US" sz="1600" dirty="0">
                <a:solidFill>
                  <a:schemeClr val="bg1"/>
                </a:solidFill>
              </a:rPr>
              <a:t> :</a:t>
            </a:r>
            <a:r>
              <a:rPr lang="vi-VN" sz="1600" dirty="0">
                <a:solidFill>
                  <a:schemeClr val="bg1"/>
                </a:solidFill>
              </a:rPr>
              <a:t>  127</a:t>
            </a:r>
            <a:endParaRPr lang="en-US" sz="1600" dirty="0">
              <a:solidFill>
                <a:schemeClr val="bg1"/>
              </a:solidFill>
            </a:endParaRP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829051" y="2776854"/>
            <a:ext cx="8362950" cy="2128521"/>
          </a:xfrm>
        </p:spPr>
        <p:txBody>
          <a:bodyPr/>
          <a:lstStyle/>
          <a:p>
            <a:r>
              <a:rPr lang="en-US" dirty="0" err="1">
                <a:latin typeface="+mn-lt"/>
              </a:rPr>
              <a:t>CHương</a:t>
            </a:r>
            <a:r>
              <a:rPr lang="en-US" dirty="0">
                <a:latin typeface="+mn-lt"/>
              </a:rPr>
              <a:t> 2 : </a:t>
            </a:r>
            <a:r>
              <a:rPr lang="en-US" dirty="0" err="1">
                <a:latin typeface="+mn-lt"/>
              </a:rPr>
              <a:t>Phân</a:t>
            </a:r>
            <a:r>
              <a:rPr lang="en-US" dirty="0">
                <a:latin typeface="+mn-lt"/>
              </a:rPr>
              <a:t> </a:t>
            </a:r>
            <a:r>
              <a:rPr lang="en-US" dirty="0" err="1">
                <a:latin typeface="+mn-lt"/>
              </a:rPr>
              <a:t>tích</a:t>
            </a:r>
            <a:r>
              <a:rPr lang="en-US" dirty="0">
                <a:latin typeface="+mn-lt"/>
              </a:rPr>
              <a:t> </a:t>
            </a:r>
            <a:r>
              <a:rPr lang="en-US" dirty="0" err="1">
                <a:latin typeface="+mn-lt"/>
              </a:rPr>
              <a:t>nội</a:t>
            </a:r>
            <a:r>
              <a:rPr lang="en-US" dirty="0">
                <a:latin typeface="+mn-lt"/>
              </a:rPr>
              <a:t> dung - </a:t>
            </a:r>
            <a:r>
              <a:rPr lang="en-US" dirty="0" err="1">
                <a:latin typeface="+mn-lt"/>
              </a:rPr>
              <a:t>Thiết</a:t>
            </a:r>
            <a:r>
              <a:rPr lang="en-US" dirty="0">
                <a:latin typeface="+mn-lt"/>
              </a:rPr>
              <a:t> </a:t>
            </a:r>
            <a:r>
              <a:rPr lang="en-US" dirty="0" err="1">
                <a:latin typeface="+mn-lt"/>
              </a:rPr>
              <a:t>kế</a:t>
            </a:r>
            <a:r>
              <a:rPr lang="en-US" dirty="0">
                <a:latin typeface="+mn-lt"/>
              </a:rPr>
              <a:t> </a:t>
            </a:r>
            <a:r>
              <a:rPr lang="en-US" dirty="0" err="1">
                <a:latin typeface="+mn-lt"/>
              </a:rPr>
              <a:t>hệ</a:t>
            </a:r>
            <a:r>
              <a:rPr lang="en-US" dirty="0">
                <a:latin typeface="+mn-lt"/>
              </a:rPr>
              <a:t> </a:t>
            </a:r>
            <a:r>
              <a:rPr lang="en-US" dirty="0" err="1">
                <a:latin typeface="+mn-lt"/>
              </a:rPr>
              <a:t>thống</a:t>
            </a:r>
            <a:endParaRPr lang="en-US" dirty="0">
              <a:latin typeface="+mn-lt"/>
            </a:endParaRPr>
          </a:p>
        </p:txBody>
      </p:sp>
    </p:spTree>
    <p:extLst>
      <p:ext uri="{BB962C8B-B14F-4D97-AF65-F5344CB8AC3E}">
        <p14:creationId xmlns:p14="http://schemas.microsoft.com/office/powerpoint/2010/main" val="2214102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246132"/>
            <a:ext cx="12239625" cy="707886"/>
          </a:xfrm>
          <a:prstGeom prst="rect">
            <a:avLst/>
          </a:prstGeom>
          <a:noFill/>
        </p:spPr>
        <p:txBody>
          <a:bodyPr wrap="square" rtlCol="0">
            <a:spAutoFit/>
          </a:bodyPr>
          <a:lstStyle/>
          <a:p>
            <a:pPr algn="ctr"/>
            <a:r>
              <a:rPr lang="en-US" sz="4000" b="1" dirty="0">
                <a:solidFill>
                  <a:schemeClr val="accent6"/>
                </a:solidFill>
              </a:rPr>
              <a:t>2.1 Danh </a:t>
            </a:r>
            <a:r>
              <a:rPr lang="en-US" sz="4000" b="1" dirty="0" err="1">
                <a:solidFill>
                  <a:schemeClr val="accent6"/>
                </a:solidFill>
              </a:rPr>
              <a:t>sách</a:t>
            </a:r>
            <a:r>
              <a:rPr lang="en-US" sz="4000" b="1" dirty="0">
                <a:solidFill>
                  <a:schemeClr val="accent6"/>
                </a:solidFill>
              </a:rPr>
              <a:t> </a:t>
            </a:r>
            <a:r>
              <a:rPr lang="en-US" sz="4000" b="1" dirty="0" err="1">
                <a:solidFill>
                  <a:schemeClr val="accent6"/>
                </a:solidFill>
              </a:rPr>
              <a:t>tác</a:t>
            </a:r>
            <a:r>
              <a:rPr lang="en-US" sz="4000" b="1" dirty="0">
                <a:solidFill>
                  <a:schemeClr val="accent6"/>
                </a:solidFill>
              </a:rPr>
              <a:t> </a:t>
            </a:r>
            <a:r>
              <a:rPr lang="en-US" sz="4000" b="1" dirty="0" err="1">
                <a:solidFill>
                  <a:schemeClr val="accent6"/>
                </a:solidFill>
              </a:rPr>
              <a:t>nhân</a:t>
            </a:r>
            <a:endParaRPr lang="en-US" sz="4000" b="1" dirty="0">
              <a:solidFill>
                <a:schemeClr val="accent6"/>
              </a:solidFill>
            </a:endParaRPr>
          </a:p>
        </p:txBody>
      </p:sp>
      <p:sp>
        <p:nvSpPr>
          <p:cNvPr id="9" name="TextBox 8">
            <a:extLst>
              <a:ext uri="{FF2B5EF4-FFF2-40B4-BE49-F238E27FC236}">
                <a16:creationId xmlns:a16="http://schemas.microsoft.com/office/drawing/2014/main" id="{D0D4F55B-7552-62F2-0424-08DF395BDC5B}"/>
              </a:ext>
            </a:extLst>
          </p:cNvPr>
          <p:cNvSpPr txBox="1"/>
          <p:nvPr/>
        </p:nvSpPr>
        <p:spPr>
          <a:xfrm>
            <a:off x="424583" y="1071532"/>
            <a:ext cx="4362451" cy="420531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vi-VN" sz="1800" b="1" i="0" dirty="0">
                <a:solidFill>
                  <a:srgbClr val="000000"/>
                </a:solidFill>
                <a:effectLst/>
              </a:rPr>
              <a:t>Trong hệ thống của chúng ta, có bốn tác nhân chính được xác định:</a:t>
            </a:r>
          </a:p>
          <a:p>
            <a:pPr>
              <a:lnSpc>
                <a:spcPct val="150000"/>
              </a:lnSpc>
            </a:pPr>
            <a:endParaRPr lang="vi-VN" sz="1800" b="1" i="0" dirty="0">
              <a:solidFill>
                <a:srgbClr val="000000"/>
              </a:solidFill>
              <a:effectLst/>
            </a:endParaRPr>
          </a:p>
          <a:p>
            <a:pPr marL="285750" indent="-285750">
              <a:lnSpc>
                <a:spcPct val="150000"/>
              </a:lnSpc>
              <a:buFont typeface="Arial" panose="020B0604020202020204" pitchFamily="34" charset="0"/>
              <a:buChar char="•"/>
            </a:pPr>
            <a:r>
              <a:rPr lang="vi-VN" sz="1800" i="0" dirty="0">
                <a:solidFill>
                  <a:srgbClr val="000000"/>
                </a:solidFill>
                <a:effectLst/>
              </a:rPr>
              <a:t>Admin: Người quản trị hệ thống</a:t>
            </a:r>
          </a:p>
          <a:p>
            <a:pPr marL="285750" indent="-285750">
              <a:lnSpc>
                <a:spcPct val="150000"/>
              </a:lnSpc>
              <a:buFont typeface="Arial" panose="020B0604020202020204" pitchFamily="34" charset="0"/>
              <a:buChar char="•"/>
            </a:pPr>
            <a:r>
              <a:rPr lang="vi-VN" sz="1800" i="0" dirty="0">
                <a:solidFill>
                  <a:srgbClr val="000000"/>
                </a:solidFill>
                <a:effectLst/>
              </a:rPr>
              <a:t>Sinh viên: Người sử dụng hệ thống là học viên</a:t>
            </a:r>
          </a:p>
          <a:p>
            <a:pPr marL="285750" indent="-285750">
              <a:lnSpc>
                <a:spcPct val="150000"/>
              </a:lnSpc>
              <a:buFont typeface="Arial" panose="020B0604020202020204" pitchFamily="34" charset="0"/>
              <a:buChar char="•"/>
            </a:pPr>
            <a:r>
              <a:rPr lang="vi-VN" sz="1800" i="0" dirty="0">
                <a:solidFill>
                  <a:srgbClr val="000000"/>
                </a:solidFill>
                <a:effectLst/>
              </a:rPr>
              <a:t>Giảng viên: Người sử dụng hệ thống là giảng viên</a:t>
            </a:r>
          </a:p>
          <a:p>
            <a:pPr marL="285750" indent="-285750">
              <a:lnSpc>
                <a:spcPct val="150000"/>
              </a:lnSpc>
              <a:buFont typeface="Arial" panose="020B0604020202020204" pitchFamily="34" charset="0"/>
              <a:buChar char="•"/>
            </a:pPr>
            <a:r>
              <a:rPr lang="vi-VN" sz="1800" i="0" dirty="0">
                <a:solidFill>
                  <a:srgbClr val="000000"/>
                </a:solidFill>
                <a:effectLst/>
              </a:rPr>
              <a:t>Đào tạo: Người quản lý quá trình đào tạo</a:t>
            </a:r>
            <a:endParaRPr lang="en-US" dirty="0"/>
          </a:p>
        </p:txBody>
      </p:sp>
      <p:pic>
        <p:nvPicPr>
          <p:cNvPr id="4" name="Picture 3">
            <a:extLst>
              <a:ext uri="{FF2B5EF4-FFF2-40B4-BE49-F238E27FC236}">
                <a16:creationId xmlns:a16="http://schemas.microsoft.com/office/drawing/2014/main" id="{69C2C406-98E9-96FD-B616-437F6CCEC880}"/>
              </a:ext>
            </a:extLst>
          </p:cNvPr>
          <p:cNvPicPr>
            <a:picLocks noChangeAspect="1"/>
          </p:cNvPicPr>
          <p:nvPr/>
        </p:nvPicPr>
        <p:blipFill>
          <a:blip r:embed="rId2"/>
          <a:stretch>
            <a:fillRect/>
          </a:stretch>
        </p:blipFill>
        <p:spPr>
          <a:xfrm>
            <a:off x="5681631" y="1242986"/>
            <a:ext cx="5752987" cy="3864723"/>
          </a:xfrm>
          <a:prstGeom prst="rect">
            <a:avLst/>
          </a:prstGeom>
        </p:spPr>
      </p:pic>
    </p:spTree>
    <p:extLst>
      <p:ext uri="{BB962C8B-B14F-4D97-AF65-F5344CB8AC3E}">
        <p14:creationId xmlns:p14="http://schemas.microsoft.com/office/powerpoint/2010/main" val="1301336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en-US" sz="4000" b="1" dirty="0">
                <a:solidFill>
                  <a:schemeClr val="accent6"/>
                </a:solidFill>
              </a:rPr>
              <a:t>2.</a:t>
            </a:r>
            <a:r>
              <a:rPr lang="vi-VN" sz="4000" b="1" dirty="0">
                <a:solidFill>
                  <a:schemeClr val="accent6"/>
                </a:solidFill>
              </a:rPr>
              <a:t>2</a:t>
            </a:r>
            <a:r>
              <a:rPr lang="en-US" sz="4000" b="1" dirty="0">
                <a:solidFill>
                  <a:schemeClr val="accent6"/>
                </a:solidFill>
              </a:rPr>
              <a:t> </a:t>
            </a:r>
            <a:r>
              <a:rPr lang="en-US" sz="4000" b="1" dirty="0" err="1">
                <a:solidFill>
                  <a:schemeClr val="accent6"/>
                </a:solidFill>
              </a:rPr>
              <a:t>Phân</a:t>
            </a:r>
            <a:r>
              <a:rPr lang="en-US" sz="4000" b="1" dirty="0">
                <a:solidFill>
                  <a:schemeClr val="accent6"/>
                </a:solidFill>
              </a:rPr>
              <a:t> </a:t>
            </a:r>
            <a:r>
              <a:rPr lang="en-US" sz="4000" b="1" dirty="0" err="1">
                <a:solidFill>
                  <a:schemeClr val="accent6"/>
                </a:solidFill>
              </a:rPr>
              <a:t>quyền</a:t>
            </a:r>
            <a:endParaRPr lang="en-US" sz="4000" b="1" dirty="0">
              <a:solidFill>
                <a:schemeClr val="accent6"/>
              </a:solidFill>
            </a:endParaRPr>
          </a:p>
        </p:txBody>
      </p:sp>
      <p:sp>
        <p:nvSpPr>
          <p:cNvPr id="9" name="TextBox 8">
            <a:extLst>
              <a:ext uri="{FF2B5EF4-FFF2-40B4-BE49-F238E27FC236}">
                <a16:creationId xmlns:a16="http://schemas.microsoft.com/office/drawing/2014/main" id="{D0D4F55B-7552-62F2-0424-08DF395BDC5B}"/>
              </a:ext>
            </a:extLst>
          </p:cNvPr>
          <p:cNvSpPr txBox="1"/>
          <p:nvPr/>
        </p:nvSpPr>
        <p:spPr>
          <a:xfrm>
            <a:off x="561108" y="1319541"/>
            <a:ext cx="5800726" cy="4511043"/>
          </a:xfrm>
          <a:prstGeom prst="rect">
            <a:avLst/>
          </a:prstGeom>
          <a:noFill/>
        </p:spPr>
        <p:txBody>
          <a:bodyPr wrap="square" rtlCol="0">
            <a:spAutoFit/>
          </a:bodyPr>
          <a:lstStyle/>
          <a:p>
            <a:pPr marL="285750" indent="-285750" algn="just">
              <a:lnSpc>
                <a:spcPct val="150000"/>
              </a:lnSpc>
              <a:spcAft>
                <a:spcPts val="800"/>
              </a:spcAft>
              <a:buFont typeface="Arial" panose="020B0604020202020204" pitchFamily="34" charset="0"/>
              <a:buChar char="•"/>
            </a:pPr>
            <a:r>
              <a:rPr lang="en-US" dirty="0" err="1">
                <a:ea typeface="Calibri" panose="020F0502020204030204" pitchFamily="34" charset="0"/>
                <a:cs typeface="Times New Roman" panose="02020603050405020304" pitchFamily="18" charset="0"/>
              </a:rPr>
              <a:t>Đăng</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nhập</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và</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đăng</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xuất</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Tất</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cả</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các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tác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nhân</a:t>
            </a:r>
            <a:r>
              <a:rPr lang="en-US" dirty="0">
                <a:ea typeface="Calibri" panose="020F0502020204030204" pitchFamily="34" charset="0"/>
                <a:cs typeface="Times New Roman" panose="02020603050405020304" pitchFamily="18" charset="0"/>
              </a:rPr>
              <a:t> (Admin, </a:t>
            </a:r>
            <a:r>
              <a:rPr lang="en-US" dirty="0" err="1">
                <a:ea typeface="Calibri" panose="020F0502020204030204" pitchFamily="34" charset="0"/>
                <a:cs typeface="Times New Roman" panose="02020603050405020304" pitchFamily="18" charset="0"/>
              </a:rPr>
              <a:t>Đào</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tạo</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Giảng</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viên</a:t>
            </a:r>
            <a:r>
              <a:rPr lang="en-US" dirty="0">
                <a:ea typeface="Calibri" panose="020F0502020204030204" pitchFamily="34" charset="0"/>
                <a:cs typeface="Times New Roman" panose="02020603050405020304" pitchFamily="18" charset="0"/>
              </a:rPr>
              <a:t>, Sinh </a:t>
            </a:r>
            <a:r>
              <a:rPr lang="en-US" dirty="0" err="1">
                <a:ea typeface="Calibri" panose="020F0502020204030204" pitchFamily="34" charset="0"/>
                <a:cs typeface="Times New Roman" panose="02020603050405020304" pitchFamily="18" charset="0"/>
              </a:rPr>
              <a:t>viên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có</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quyền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thực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hiện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chức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năng</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này</a:t>
            </a:r>
            <a:endParaRPr lang="en-US" dirty="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US" dirty="0" err="1">
                <a:ea typeface="Calibri" panose="020F0502020204030204" pitchFamily="34" charset="0"/>
                <a:cs typeface="Times New Roman" panose="02020603050405020304" pitchFamily="18" charset="0"/>
              </a:rPr>
              <a:t>Quản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lý</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sách</a:t>
            </a:r>
            <a:r>
              <a:rPr lang="en-US" dirty="0">
                <a:ea typeface="Calibri" panose="020F0502020204030204" pitchFamily="34" charset="0"/>
                <a:cs typeface="Times New Roman" panose="02020603050405020304" pitchFamily="18" charset="0"/>
              </a:rPr>
              <a:t>, video </a:t>
            </a:r>
            <a:r>
              <a:rPr lang="en-US" dirty="0" err="1">
                <a:ea typeface="Calibri" panose="020F0502020204030204" pitchFamily="34" charset="0"/>
                <a:cs typeface="Times New Roman" panose="02020603050405020304" pitchFamily="18" charset="0"/>
              </a:rPr>
              <a:t>bài</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giảng</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bài</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kiểm</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tra</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Chỉ</a:t>
            </a:r>
            <a:r>
              <a:rPr lang="en-US" dirty="0">
                <a:ea typeface="Calibri" panose="020F0502020204030204" pitchFamily="34" charset="0"/>
                <a:cs typeface="Times New Roman" panose="02020603050405020304" pitchFamily="18" charset="0"/>
              </a:rPr>
              <a:t> Admin, </a:t>
            </a:r>
            <a:r>
              <a:rPr lang="en-US" dirty="0" err="1">
                <a:ea typeface="Calibri" panose="020F0502020204030204" pitchFamily="34" charset="0"/>
                <a:cs typeface="Times New Roman" panose="02020603050405020304" pitchFamily="18" charset="0"/>
              </a:rPr>
              <a:t>Đào</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tạo</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Giảng</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viên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có</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quyền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thực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hiện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chức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năng</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này</a:t>
            </a:r>
            <a:endParaRPr lang="en-US" dirty="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US" dirty="0" err="1">
                <a:ea typeface="Calibri" panose="020F0502020204030204" pitchFamily="34" charset="0"/>
                <a:cs typeface="Times New Roman" panose="02020603050405020304" pitchFamily="18" charset="0"/>
              </a:rPr>
              <a:t>Quản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lý</a:t>
            </a:r>
            <a:r>
              <a:rPr lang="en-US" dirty="0">
                <a:ea typeface="Calibri" panose="020F0502020204030204" pitchFamily="34" charset="0"/>
                <a:cs typeface="Times New Roman" panose="02020603050405020304" pitchFamily="18" charset="0"/>
              </a:rPr>
              <a:t> user: </a:t>
            </a:r>
            <a:r>
              <a:rPr lang="en-US" dirty="0" err="1">
                <a:ea typeface="Calibri" panose="020F0502020204030204" pitchFamily="34" charset="0"/>
                <a:cs typeface="Times New Roman" panose="02020603050405020304" pitchFamily="18" charset="0"/>
              </a:rPr>
              <a:t>Chỉ</a:t>
            </a:r>
            <a:r>
              <a:rPr lang="en-US" dirty="0">
                <a:ea typeface="Calibri" panose="020F0502020204030204" pitchFamily="34" charset="0"/>
                <a:cs typeface="Times New Roman" panose="02020603050405020304" pitchFamily="18" charset="0"/>
              </a:rPr>
              <a:t> Admin </a:t>
            </a:r>
            <a:r>
              <a:rPr lang="en-US" dirty="0" err="1">
                <a:ea typeface="Calibri" panose="020F0502020204030204" pitchFamily="34" charset="0"/>
                <a:cs typeface="Times New Roman" panose="02020603050405020304" pitchFamily="18" charset="0"/>
              </a:rPr>
              <a:t>và</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Đào</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tạo</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có</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quyền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thực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hiện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chức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năng</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này</a:t>
            </a:r>
            <a:endParaRPr lang="en-US" dirty="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US" dirty="0" err="1">
                <a:ea typeface="Calibri" panose="020F0502020204030204" pitchFamily="34" charset="0"/>
                <a:cs typeface="Times New Roman" panose="02020603050405020304" pitchFamily="18" charset="0"/>
              </a:rPr>
              <a:t>Xem</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và</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tìm</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kiếm</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tài</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liệu</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Tất</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cả</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các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tác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nhân</a:t>
            </a:r>
            <a:r>
              <a:rPr lang="en-US" dirty="0">
                <a:ea typeface="Calibri" panose="020F0502020204030204" pitchFamily="34" charset="0"/>
                <a:cs typeface="Times New Roman" panose="02020603050405020304" pitchFamily="18" charset="0"/>
              </a:rPr>
              <a:t> (Admin, </a:t>
            </a:r>
            <a:r>
              <a:rPr lang="en-US" dirty="0" err="1">
                <a:ea typeface="Calibri" panose="020F0502020204030204" pitchFamily="34" charset="0"/>
                <a:cs typeface="Times New Roman" panose="02020603050405020304" pitchFamily="18" charset="0"/>
              </a:rPr>
              <a:t>Đào</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tạo</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Giảng</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viên</a:t>
            </a:r>
            <a:r>
              <a:rPr lang="en-US" dirty="0">
                <a:ea typeface="Calibri" panose="020F0502020204030204" pitchFamily="34" charset="0"/>
                <a:cs typeface="Times New Roman" panose="02020603050405020304" pitchFamily="18" charset="0"/>
              </a:rPr>
              <a:t>, Sinh </a:t>
            </a:r>
            <a:r>
              <a:rPr lang="en-US" dirty="0" err="1">
                <a:ea typeface="Calibri" panose="020F0502020204030204" pitchFamily="34" charset="0"/>
                <a:cs typeface="Times New Roman" panose="02020603050405020304" pitchFamily="18" charset="0"/>
              </a:rPr>
              <a:t>viên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có</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quyền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thực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hiện</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chức</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năng</a:t>
            </a:r>
            <a:r>
              <a:rPr lang="en-US" dirty="0">
                <a:ea typeface="Calibri" panose="020F0502020204030204" pitchFamily="34" charset="0"/>
                <a:cs typeface="Times New Roman" panose="02020603050405020304" pitchFamily="18" charset="0"/>
              </a:rPr>
              <a:t> </a:t>
            </a:r>
            <a:r>
              <a:rPr lang="en-US" dirty="0" err="1">
                <a:ea typeface="Calibri" panose="020F0502020204030204" pitchFamily="34" charset="0"/>
                <a:cs typeface="Times New Roman" panose="02020603050405020304" pitchFamily="18" charset="0"/>
              </a:rPr>
              <a:t>này</a:t>
            </a:r>
            <a:endParaRPr lang="en-US" dirty="0"/>
          </a:p>
        </p:txBody>
      </p:sp>
      <p:sp>
        <p:nvSpPr>
          <p:cNvPr id="5" name="TextBox 4">
            <a:extLst>
              <a:ext uri="{FF2B5EF4-FFF2-40B4-BE49-F238E27FC236}">
                <a16:creationId xmlns:a16="http://schemas.microsoft.com/office/drawing/2014/main" id="{11C9AE1A-3F46-1825-FA0A-C966A829C4F1}"/>
              </a:ext>
            </a:extLst>
          </p:cNvPr>
          <p:cNvSpPr txBox="1"/>
          <p:nvPr/>
        </p:nvSpPr>
        <p:spPr>
          <a:xfrm>
            <a:off x="447674" y="955878"/>
            <a:ext cx="6619875" cy="400110"/>
          </a:xfrm>
          <a:prstGeom prst="rect">
            <a:avLst/>
          </a:prstGeom>
          <a:noFill/>
        </p:spPr>
        <p:txBody>
          <a:bodyPr wrap="square" rtlCol="0">
            <a:spAutoFit/>
          </a:bodyPr>
          <a:lstStyle/>
          <a:p>
            <a:r>
              <a:rPr lang="vi-VN" sz="2000" b="1" dirty="0"/>
              <a:t>Phân quyền trong hệ thống được xác định như sau:</a:t>
            </a:r>
            <a:endParaRPr lang="en-US" sz="2000" b="1" dirty="0"/>
          </a:p>
        </p:txBody>
      </p:sp>
      <p:graphicFrame>
        <p:nvGraphicFramePr>
          <p:cNvPr id="2" name="Table 1">
            <a:extLst>
              <a:ext uri="{FF2B5EF4-FFF2-40B4-BE49-F238E27FC236}">
                <a16:creationId xmlns:a16="http://schemas.microsoft.com/office/drawing/2014/main" id="{F8F48BA1-8C8F-3716-C1F1-063D684C42C8}"/>
              </a:ext>
            </a:extLst>
          </p:cNvPr>
          <p:cNvGraphicFramePr>
            <a:graphicFrameLocks noGrp="1"/>
          </p:cNvGraphicFramePr>
          <p:nvPr>
            <p:extLst>
              <p:ext uri="{D42A27DB-BD31-4B8C-83A1-F6EECF244321}">
                <p14:modId xmlns:p14="http://schemas.microsoft.com/office/powerpoint/2010/main" val="1829976779"/>
              </p:ext>
            </p:extLst>
          </p:nvPr>
        </p:nvGraphicFramePr>
        <p:xfrm>
          <a:off x="6475268" y="1139640"/>
          <a:ext cx="5716733" cy="4762484"/>
        </p:xfrm>
        <a:graphic>
          <a:graphicData uri="http://schemas.openxmlformats.org/drawingml/2006/table">
            <a:tbl>
              <a:tblPr firstRow="1" firstCol="1" bandRow="1">
                <a:tableStyleId>{5C22544A-7EE6-4342-B048-85BDC9FD1C3A}</a:tableStyleId>
              </a:tblPr>
              <a:tblGrid>
                <a:gridCol w="451860">
                  <a:extLst>
                    <a:ext uri="{9D8B030D-6E8A-4147-A177-3AD203B41FA5}">
                      <a16:colId xmlns:a16="http://schemas.microsoft.com/office/drawing/2014/main" val="3516210577"/>
                    </a:ext>
                  </a:extLst>
                </a:gridCol>
                <a:gridCol w="1657540">
                  <a:extLst>
                    <a:ext uri="{9D8B030D-6E8A-4147-A177-3AD203B41FA5}">
                      <a16:colId xmlns:a16="http://schemas.microsoft.com/office/drawing/2014/main" val="2189851478"/>
                    </a:ext>
                  </a:extLst>
                </a:gridCol>
                <a:gridCol w="1004553">
                  <a:extLst>
                    <a:ext uri="{9D8B030D-6E8A-4147-A177-3AD203B41FA5}">
                      <a16:colId xmlns:a16="http://schemas.microsoft.com/office/drawing/2014/main" val="664244138"/>
                    </a:ext>
                  </a:extLst>
                </a:gridCol>
                <a:gridCol w="853574">
                  <a:extLst>
                    <a:ext uri="{9D8B030D-6E8A-4147-A177-3AD203B41FA5}">
                      <a16:colId xmlns:a16="http://schemas.microsoft.com/office/drawing/2014/main" val="1182395750"/>
                    </a:ext>
                  </a:extLst>
                </a:gridCol>
                <a:gridCol w="920975">
                  <a:extLst>
                    <a:ext uri="{9D8B030D-6E8A-4147-A177-3AD203B41FA5}">
                      <a16:colId xmlns:a16="http://schemas.microsoft.com/office/drawing/2014/main" val="934281296"/>
                    </a:ext>
                  </a:extLst>
                </a:gridCol>
                <a:gridCol w="828231">
                  <a:extLst>
                    <a:ext uri="{9D8B030D-6E8A-4147-A177-3AD203B41FA5}">
                      <a16:colId xmlns:a16="http://schemas.microsoft.com/office/drawing/2014/main" val="1683350198"/>
                    </a:ext>
                  </a:extLst>
                </a:gridCol>
              </a:tblGrid>
              <a:tr h="664577">
                <a:tc>
                  <a:txBody>
                    <a:bodyPr/>
                    <a:lstStyle/>
                    <a:p>
                      <a:pPr marL="0" marR="0" algn="ctr">
                        <a:lnSpc>
                          <a:spcPct val="150000"/>
                        </a:lnSpc>
                        <a:spcBef>
                          <a:spcPts val="0"/>
                        </a:spcBef>
                        <a:spcAft>
                          <a:spcPts val="0"/>
                        </a:spcAft>
                      </a:pPr>
                      <a:r>
                        <a:rPr lang="en-US" sz="1400">
                          <a:effectLst/>
                        </a:rPr>
                        <a:t>STT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Chức năng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Admin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Đào tạo</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Giảng viên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Sinh viên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9881376"/>
                  </a:ext>
                </a:extLst>
              </a:tr>
              <a:tr h="424668">
                <a:tc>
                  <a:txBody>
                    <a:bodyPr/>
                    <a:lstStyle/>
                    <a:p>
                      <a:pPr marL="0" marR="0" algn="ctr">
                        <a:lnSpc>
                          <a:spcPct val="150000"/>
                        </a:lnSpc>
                        <a:spcBef>
                          <a:spcPts val="0"/>
                        </a:spcBef>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Đăng nhập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82997156"/>
                  </a:ext>
                </a:extLst>
              </a:tr>
              <a:tr h="424668">
                <a:tc>
                  <a:txBody>
                    <a:bodyPr/>
                    <a:lstStyle/>
                    <a:p>
                      <a:pPr marL="0" marR="0" algn="ctr">
                        <a:lnSpc>
                          <a:spcPct val="150000"/>
                        </a:lnSpc>
                        <a:spcBef>
                          <a:spcPts val="0"/>
                        </a:spcBef>
                        <a:spcAft>
                          <a:spcPts val="0"/>
                        </a:spcAft>
                      </a:pPr>
                      <a:r>
                        <a:rPr lang="en-US" sz="1400">
                          <a:effectLst/>
                        </a:rPr>
                        <a:t>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Đăng xuất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396285"/>
                  </a:ext>
                </a:extLst>
              </a:tr>
              <a:tr h="424668">
                <a:tc>
                  <a:txBody>
                    <a:bodyPr/>
                    <a:lstStyle/>
                    <a:p>
                      <a:pPr marL="0" marR="0" algn="ctr">
                        <a:lnSpc>
                          <a:spcPct val="150000"/>
                        </a:lnSpc>
                        <a:spcBef>
                          <a:spcPts val="0"/>
                        </a:spcBef>
                        <a:spcAft>
                          <a:spcPts val="0"/>
                        </a:spcAft>
                      </a:pPr>
                      <a:r>
                        <a:rPr lang="en-US" sz="1400">
                          <a:effectLst/>
                        </a:rPr>
                        <a:t>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Đăng ký tài khoản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40526753"/>
                  </a:ext>
                </a:extLst>
              </a:tr>
              <a:tr h="424668">
                <a:tc>
                  <a:txBody>
                    <a:bodyPr/>
                    <a:lstStyle/>
                    <a:p>
                      <a:pPr marL="0" marR="0" algn="ctr">
                        <a:lnSpc>
                          <a:spcPct val="150000"/>
                        </a:lnSpc>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Quản lý sách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809560"/>
                  </a:ext>
                </a:extLst>
              </a:tr>
              <a:tr h="658097">
                <a:tc>
                  <a:txBody>
                    <a:bodyPr/>
                    <a:lstStyle/>
                    <a:p>
                      <a:pPr marL="0" marR="0" algn="ctr">
                        <a:lnSpc>
                          <a:spcPct val="150000"/>
                        </a:lnSpc>
                        <a:spcBef>
                          <a:spcPts val="0"/>
                        </a:spcBef>
                        <a:spcAft>
                          <a:spcPts val="0"/>
                        </a:spcAft>
                      </a:pPr>
                      <a:r>
                        <a:rPr lang="en-US" sz="1400">
                          <a:effectLst/>
                        </a:rPr>
                        <a:t>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Quản lý video bài giảng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03223237"/>
                  </a:ext>
                </a:extLst>
              </a:tr>
              <a:tr h="658373">
                <a:tc>
                  <a:txBody>
                    <a:bodyPr/>
                    <a:lstStyle/>
                    <a:p>
                      <a:pPr marL="0" marR="0" algn="ctr">
                        <a:lnSpc>
                          <a:spcPct val="150000"/>
                        </a:lnSpc>
                        <a:spcBef>
                          <a:spcPts val="0"/>
                        </a:spcBef>
                        <a:spcAft>
                          <a:spcPts val="0"/>
                        </a:spcAft>
                      </a:pPr>
                      <a:r>
                        <a:rPr lang="en-US" sz="1400">
                          <a:effectLst/>
                        </a:rPr>
                        <a:t>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Quản lý bài kiểm tra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445652"/>
                  </a:ext>
                </a:extLst>
              </a:tr>
              <a:tr h="424668">
                <a:tc>
                  <a:txBody>
                    <a:bodyPr/>
                    <a:lstStyle/>
                    <a:p>
                      <a:pPr marL="0" marR="0" algn="ctr">
                        <a:lnSpc>
                          <a:spcPct val="150000"/>
                        </a:lnSpc>
                        <a:spcBef>
                          <a:spcPts val="0"/>
                        </a:spcBef>
                        <a:spcAft>
                          <a:spcPts val="0"/>
                        </a:spcAft>
                      </a:pPr>
                      <a:r>
                        <a:rPr lang="en-US" sz="1400">
                          <a:effectLst/>
                        </a:rPr>
                        <a:t>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Quản lý user</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81893937"/>
                  </a:ext>
                </a:extLst>
              </a:tr>
              <a:tr h="658097">
                <a:tc>
                  <a:txBody>
                    <a:bodyPr/>
                    <a:lstStyle/>
                    <a:p>
                      <a:pPr marL="0" marR="0" algn="ctr">
                        <a:lnSpc>
                          <a:spcPct val="150000"/>
                        </a:lnSpc>
                        <a:spcBef>
                          <a:spcPts val="0"/>
                        </a:spcBef>
                        <a:spcAft>
                          <a:spcPts val="0"/>
                        </a:spcAft>
                      </a:pPr>
                      <a:r>
                        <a:rPr lang="en-US" sz="1400">
                          <a:effectLst/>
                        </a:rPr>
                        <a:t>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Xem , tìm kiếm tài liệu</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v</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dirty="0">
                          <a:effectLst/>
                        </a:rPr>
                        <a:t>v</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03225935"/>
                  </a:ext>
                </a:extLst>
              </a:tr>
            </a:tbl>
          </a:graphicData>
        </a:graphic>
      </p:graphicFrame>
    </p:spTree>
    <p:extLst>
      <p:ext uri="{BB962C8B-B14F-4D97-AF65-F5344CB8AC3E}">
        <p14:creationId xmlns:p14="http://schemas.microsoft.com/office/powerpoint/2010/main" val="10688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en-US" sz="4000" b="1" dirty="0">
                <a:solidFill>
                  <a:schemeClr val="accent6"/>
                </a:solidFill>
              </a:rPr>
              <a:t>2.</a:t>
            </a:r>
            <a:r>
              <a:rPr lang="vi-VN" sz="4000" b="1" dirty="0">
                <a:solidFill>
                  <a:schemeClr val="accent6"/>
                </a:solidFill>
              </a:rPr>
              <a:t>3</a:t>
            </a:r>
            <a:r>
              <a:rPr lang="en-US" sz="4000" b="1" dirty="0">
                <a:solidFill>
                  <a:schemeClr val="accent6"/>
                </a:solidFill>
              </a:rPr>
              <a:t> </a:t>
            </a:r>
            <a:r>
              <a:rPr lang="en-US" sz="4000" b="1" dirty="0" err="1">
                <a:solidFill>
                  <a:schemeClr val="accent6"/>
                </a:solidFill>
              </a:rPr>
              <a:t>Phân</a:t>
            </a:r>
            <a:r>
              <a:rPr lang="en-US" sz="4000" b="1" dirty="0">
                <a:solidFill>
                  <a:schemeClr val="accent6"/>
                </a:solidFill>
              </a:rPr>
              <a:t> </a:t>
            </a:r>
            <a:r>
              <a:rPr lang="en-US" sz="4000" b="1" dirty="0" err="1">
                <a:solidFill>
                  <a:schemeClr val="accent6"/>
                </a:solidFill>
              </a:rPr>
              <a:t>tích</a:t>
            </a:r>
            <a:r>
              <a:rPr lang="en-US" sz="4000" b="1" dirty="0">
                <a:solidFill>
                  <a:schemeClr val="accent6"/>
                </a:solidFill>
              </a:rPr>
              <a:t> </a:t>
            </a:r>
            <a:r>
              <a:rPr lang="en-US" sz="4000" b="1" dirty="0" err="1">
                <a:solidFill>
                  <a:schemeClr val="accent6"/>
                </a:solidFill>
              </a:rPr>
              <a:t>nội</a:t>
            </a:r>
            <a:r>
              <a:rPr lang="en-US" sz="4000" b="1" dirty="0">
                <a:solidFill>
                  <a:schemeClr val="accent6"/>
                </a:solidFill>
              </a:rPr>
              <a:t> dung</a:t>
            </a:r>
          </a:p>
        </p:txBody>
      </p:sp>
      <p:sp>
        <p:nvSpPr>
          <p:cNvPr id="9" name="TextBox 8">
            <a:extLst>
              <a:ext uri="{FF2B5EF4-FFF2-40B4-BE49-F238E27FC236}">
                <a16:creationId xmlns:a16="http://schemas.microsoft.com/office/drawing/2014/main" id="{D0D4F55B-7552-62F2-0424-08DF395BDC5B}"/>
              </a:ext>
            </a:extLst>
          </p:cNvPr>
          <p:cNvSpPr txBox="1"/>
          <p:nvPr/>
        </p:nvSpPr>
        <p:spPr>
          <a:xfrm>
            <a:off x="633557" y="1517601"/>
            <a:ext cx="4982152" cy="3970318"/>
          </a:xfrm>
          <a:prstGeom prst="rect">
            <a:avLst/>
          </a:prstGeom>
          <a:noFill/>
        </p:spPr>
        <p:txBody>
          <a:bodyPr wrap="square" rtlCol="0">
            <a:spAutoFit/>
          </a:bodyPr>
          <a:lstStyle/>
          <a:p>
            <a:pPr algn="just">
              <a:buFont typeface="Arial" panose="020B0604020202020204" pitchFamily="34" charset="0"/>
              <a:buChar char="•"/>
            </a:pPr>
            <a:r>
              <a:rPr lang="vi-VN" sz="2800" b="0" i="0" dirty="0">
                <a:solidFill>
                  <a:srgbClr val="374151"/>
                </a:solidFill>
                <a:effectLst/>
                <a:latin typeface="Söhne"/>
              </a:rPr>
              <a:t> Sơ đồ use case model là một công cụ quan trọng trong phân tích nội dung hệ thống</a:t>
            </a:r>
          </a:p>
          <a:p>
            <a:pPr algn="just">
              <a:buFont typeface="Arial" panose="020B0604020202020204" pitchFamily="34" charset="0"/>
              <a:buChar char="•"/>
            </a:pPr>
            <a:r>
              <a:rPr lang="vi-VN" sz="2800" b="0" i="0" dirty="0">
                <a:solidFill>
                  <a:srgbClr val="374151"/>
                </a:solidFill>
                <a:effectLst/>
                <a:latin typeface="Söhne"/>
              </a:rPr>
              <a:t> Sơ đồ này giúp biểu diễn tương tác giữa các thành phần của hệ thống và người dùng</a:t>
            </a:r>
          </a:p>
          <a:p>
            <a:pPr algn="just">
              <a:buFont typeface="Arial" panose="020B0604020202020204" pitchFamily="34" charset="0"/>
              <a:buChar char="•"/>
            </a:pPr>
            <a:r>
              <a:rPr lang="vi-VN" sz="2800" b="0" i="0" dirty="0">
                <a:solidFill>
                  <a:srgbClr val="374151"/>
                </a:solidFill>
                <a:effectLst/>
                <a:latin typeface="Söhne"/>
              </a:rPr>
              <a:t> Qua sơ đồ này, ta có thể xác định các yêu cầu chức năng cần thiết để xây dựng hệ thống</a:t>
            </a:r>
          </a:p>
        </p:txBody>
      </p:sp>
      <p:pic>
        <p:nvPicPr>
          <p:cNvPr id="8" name="Picture 7">
            <a:extLst>
              <a:ext uri="{FF2B5EF4-FFF2-40B4-BE49-F238E27FC236}">
                <a16:creationId xmlns:a16="http://schemas.microsoft.com/office/drawing/2014/main" id="{F34D54BF-9BCC-BDFF-82D6-C644E738795C}"/>
              </a:ext>
            </a:extLst>
          </p:cNvPr>
          <p:cNvPicPr>
            <a:picLocks noChangeAspect="1"/>
          </p:cNvPicPr>
          <p:nvPr/>
        </p:nvPicPr>
        <p:blipFill>
          <a:blip r:embed="rId2"/>
          <a:stretch>
            <a:fillRect/>
          </a:stretch>
        </p:blipFill>
        <p:spPr>
          <a:xfrm>
            <a:off x="5994400" y="1191492"/>
            <a:ext cx="5837381" cy="5182688"/>
          </a:xfrm>
          <a:prstGeom prst="rect">
            <a:avLst/>
          </a:prstGeom>
        </p:spPr>
      </p:pic>
    </p:spTree>
    <p:extLst>
      <p:ext uri="{BB962C8B-B14F-4D97-AF65-F5344CB8AC3E}">
        <p14:creationId xmlns:p14="http://schemas.microsoft.com/office/powerpoint/2010/main" val="3210410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en-US" sz="4000" b="1" dirty="0">
                <a:solidFill>
                  <a:schemeClr val="accent6"/>
                </a:solidFill>
              </a:rPr>
              <a:t>2.</a:t>
            </a:r>
            <a:r>
              <a:rPr lang="vi-VN" sz="4000" b="1" dirty="0">
                <a:solidFill>
                  <a:schemeClr val="accent6"/>
                </a:solidFill>
              </a:rPr>
              <a:t>4 Đặc tả</a:t>
            </a:r>
            <a:endParaRPr lang="en-US" sz="4000" b="1" dirty="0">
              <a:solidFill>
                <a:schemeClr val="accent6"/>
              </a:solidFill>
            </a:endParaRPr>
          </a:p>
        </p:txBody>
      </p:sp>
      <p:sp>
        <p:nvSpPr>
          <p:cNvPr id="9" name="TextBox 8">
            <a:extLst>
              <a:ext uri="{FF2B5EF4-FFF2-40B4-BE49-F238E27FC236}">
                <a16:creationId xmlns:a16="http://schemas.microsoft.com/office/drawing/2014/main" id="{D0D4F55B-7552-62F2-0424-08DF395BDC5B}"/>
              </a:ext>
            </a:extLst>
          </p:cNvPr>
          <p:cNvSpPr txBox="1"/>
          <p:nvPr/>
        </p:nvSpPr>
        <p:spPr>
          <a:xfrm>
            <a:off x="790575" y="1897548"/>
            <a:ext cx="4955884" cy="3372270"/>
          </a:xfrm>
          <a:prstGeom prst="rect">
            <a:avLst/>
          </a:prstGeom>
          <a:noFill/>
        </p:spPr>
        <p:txBody>
          <a:bodyPr wrap="square" rtlCol="0">
            <a:spAutoFit/>
          </a:bodyPr>
          <a:lstStyle/>
          <a:p>
            <a:pPr marL="285750" indent="-285750" algn="just">
              <a:lnSpc>
                <a:spcPct val="150000"/>
              </a:lnSpc>
              <a:buClr>
                <a:schemeClr val="tx2">
                  <a:lumMod val="50000"/>
                </a:schemeClr>
              </a:buClr>
              <a:buFont typeface="Arial" panose="020B0604020202020204" pitchFamily="34" charset="0"/>
              <a:buChar char="•"/>
            </a:pPr>
            <a:r>
              <a:rPr lang="vi-VN" sz="1800" kern="150" dirty="0">
                <a:cs typeface="Times New Roman" panose="02020603050405020304" pitchFamily="18" charset="0"/>
                <a:sym typeface="Arial"/>
              </a:rPr>
              <a:t>Đăng nhập: Đăng nhập vào hệ thống với thông tin chính xác</a:t>
            </a:r>
          </a:p>
          <a:p>
            <a:pPr marL="285750" indent="-285750" algn="just">
              <a:lnSpc>
                <a:spcPct val="150000"/>
              </a:lnSpc>
              <a:buClr>
                <a:schemeClr val="tx2">
                  <a:lumMod val="50000"/>
                </a:schemeClr>
              </a:buClr>
              <a:buFont typeface="Arial" panose="020B0604020202020204" pitchFamily="34" charset="0"/>
              <a:buChar char="•"/>
            </a:pPr>
            <a:r>
              <a:rPr lang="vi-VN" sz="1800" kern="150" dirty="0">
                <a:cs typeface="Times New Roman" panose="02020603050405020304" pitchFamily="18" charset="0"/>
                <a:sym typeface="Arial"/>
              </a:rPr>
              <a:t>Đăng xuất: Thoát khỏi tài khoản hiện đang đăng nhập</a:t>
            </a:r>
          </a:p>
          <a:p>
            <a:pPr marL="285750" indent="-285750" algn="just">
              <a:lnSpc>
                <a:spcPct val="150000"/>
              </a:lnSpc>
              <a:buClr>
                <a:schemeClr val="tx2">
                  <a:lumMod val="50000"/>
                </a:schemeClr>
              </a:buClr>
              <a:buFont typeface="Arial" panose="020B0604020202020204" pitchFamily="34" charset="0"/>
              <a:buChar char="•"/>
            </a:pPr>
            <a:r>
              <a:rPr lang="vi-VN" sz="1800" kern="150" dirty="0">
                <a:cs typeface="Times New Roman" panose="02020603050405020304" pitchFamily="18" charset="0"/>
                <a:sym typeface="Arial"/>
              </a:rPr>
              <a:t>Đăng ký tài khoản: Tạo tài khoản mới để truy cập và quản lý thông tin cá nhân</a:t>
            </a:r>
          </a:p>
          <a:p>
            <a:pPr marL="285750" indent="-285750" algn="just">
              <a:lnSpc>
                <a:spcPct val="150000"/>
              </a:lnSpc>
              <a:buClr>
                <a:schemeClr val="tx2">
                  <a:lumMod val="50000"/>
                </a:schemeClr>
              </a:buClr>
              <a:buFont typeface="Arial" panose="020B0604020202020204" pitchFamily="34" charset="0"/>
              <a:buChar char="•"/>
            </a:pPr>
            <a:r>
              <a:rPr lang="vi-VN" sz="1800" kern="150" dirty="0">
                <a:cs typeface="Times New Roman" panose="02020603050405020304" pitchFamily="18" charset="0"/>
                <a:sym typeface="Arial"/>
              </a:rPr>
              <a:t>Cập nhật thông tin cá nhân: Thay đổi thông tin cá nhân trong tài khoản</a:t>
            </a:r>
            <a:endParaRPr lang="en-US" dirty="0"/>
          </a:p>
        </p:txBody>
      </p:sp>
      <p:sp>
        <p:nvSpPr>
          <p:cNvPr id="4" name="TextBox 3">
            <a:extLst>
              <a:ext uri="{FF2B5EF4-FFF2-40B4-BE49-F238E27FC236}">
                <a16:creationId xmlns:a16="http://schemas.microsoft.com/office/drawing/2014/main" id="{7B02165D-25B2-6FFC-977A-18EBF0B6D685}"/>
              </a:ext>
            </a:extLst>
          </p:cNvPr>
          <p:cNvSpPr txBox="1"/>
          <p:nvPr/>
        </p:nvSpPr>
        <p:spPr>
          <a:xfrm>
            <a:off x="1243157" y="1265558"/>
            <a:ext cx="4362450" cy="461665"/>
          </a:xfrm>
          <a:prstGeom prst="rect">
            <a:avLst/>
          </a:prstGeom>
          <a:noFill/>
        </p:spPr>
        <p:txBody>
          <a:bodyPr wrap="square" rtlCol="0">
            <a:spAutoFit/>
          </a:bodyPr>
          <a:lstStyle/>
          <a:p>
            <a:r>
              <a:rPr lang="vi-VN" sz="2400" b="1" dirty="0">
                <a:solidFill>
                  <a:srgbClr val="202C8F"/>
                </a:solidFill>
              </a:rPr>
              <a:t>Đối với người dùng</a:t>
            </a:r>
            <a:endParaRPr lang="en-US" sz="2400" b="1" dirty="0">
              <a:solidFill>
                <a:srgbClr val="202C8F"/>
              </a:solidFill>
            </a:endParaRPr>
          </a:p>
        </p:txBody>
      </p:sp>
      <p:pic>
        <p:nvPicPr>
          <p:cNvPr id="2" name="Picture 2">
            <a:extLst>
              <a:ext uri="{FF2B5EF4-FFF2-40B4-BE49-F238E27FC236}">
                <a16:creationId xmlns:a16="http://schemas.microsoft.com/office/drawing/2014/main" id="{F20A545C-BCD7-B72F-0FEC-AFB4846C2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458" y="1496390"/>
            <a:ext cx="6445541" cy="398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30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en-US" sz="4000" b="1" dirty="0">
                <a:solidFill>
                  <a:schemeClr val="accent6"/>
                </a:solidFill>
              </a:rPr>
              <a:t>2.</a:t>
            </a:r>
            <a:r>
              <a:rPr lang="vi-VN" sz="4000" b="1" dirty="0">
                <a:solidFill>
                  <a:schemeClr val="accent6"/>
                </a:solidFill>
              </a:rPr>
              <a:t>4 Đặc tả</a:t>
            </a:r>
            <a:endParaRPr lang="en-US" sz="4000" b="1" dirty="0">
              <a:solidFill>
                <a:schemeClr val="accent6"/>
              </a:solidFill>
            </a:endParaRPr>
          </a:p>
        </p:txBody>
      </p:sp>
      <p:sp>
        <p:nvSpPr>
          <p:cNvPr id="9" name="TextBox 8">
            <a:extLst>
              <a:ext uri="{FF2B5EF4-FFF2-40B4-BE49-F238E27FC236}">
                <a16:creationId xmlns:a16="http://schemas.microsoft.com/office/drawing/2014/main" id="{D0D4F55B-7552-62F2-0424-08DF395BDC5B}"/>
              </a:ext>
            </a:extLst>
          </p:cNvPr>
          <p:cNvSpPr txBox="1"/>
          <p:nvPr/>
        </p:nvSpPr>
        <p:spPr>
          <a:xfrm>
            <a:off x="6193848" y="1727223"/>
            <a:ext cx="4955884" cy="4620624"/>
          </a:xfrm>
          <a:prstGeom prst="rect">
            <a:avLst/>
          </a:prstGeom>
          <a:noFill/>
        </p:spPr>
        <p:txBody>
          <a:bodyPr wrap="square" rtlCol="0">
            <a:spAutoFit/>
          </a:bodyPr>
          <a:lstStyle/>
          <a:p>
            <a:pPr marL="285750" indent="-285750" algn="just">
              <a:lnSpc>
                <a:spcPct val="150000"/>
              </a:lnSpc>
              <a:buClr>
                <a:schemeClr val="tx2">
                  <a:lumMod val="50000"/>
                </a:schemeClr>
              </a:buClr>
              <a:buFont typeface="Arial" panose="020B0604020202020204" pitchFamily="34" charset="0"/>
              <a:buChar char="•"/>
            </a:pPr>
            <a:r>
              <a:rPr lang="vi-VN" b="0" i="0" dirty="0">
                <a:solidFill>
                  <a:srgbClr val="374151"/>
                </a:solidFill>
                <a:effectLst/>
                <a:latin typeface="Söhne"/>
              </a:rPr>
              <a:t>Quản lý tài khoản: Thêm, sửa, xóa tài khoản người dùng</a:t>
            </a:r>
          </a:p>
          <a:p>
            <a:pPr marL="285750" indent="-285750" algn="just">
              <a:lnSpc>
                <a:spcPct val="150000"/>
              </a:lnSpc>
              <a:buClr>
                <a:schemeClr val="tx2">
                  <a:lumMod val="50000"/>
                </a:schemeClr>
              </a:buClr>
              <a:buFont typeface="Arial" panose="020B0604020202020204" pitchFamily="34" charset="0"/>
              <a:buChar char="•"/>
            </a:pPr>
            <a:r>
              <a:rPr lang="vi-VN" b="0" i="0" dirty="0">
                <a:solidFill>
                  <a:srgbClr val="374151"/>
                </a:solidFill>
                <a:effectLst/>
                <a:latin typeface="Söhne"/>
              </a:rPr>
              <a:t>Quản lý vai trò: Thêm, sửa, xóa vai trò của học viên</a:t>
            </a:r>
          </a:p>
          <a:p>
            <a:pPr marL="285750" indent="-285750" algn="just">
              <a:lnSpc>
                <a:spcPct val="150000"/>
              </a:lnSpc>
              <a:buClr>
                <a:schemeClr val="tx2">
                  <a:lumMod val="50000"/>
                </a:schemeClr>
              </a:buClr>
              <a:buFont typeface="Arial" panose="020B0604020202020204" pitchFamily="34" charset="0"/>
              <a:buChar char="•"/>
            </a:pPr>
            <a:r>
              <a:rPr lang="vi-VN" b="0" i="0" dirty="0">
                <a:solidFill>
                  <a:srgbClr val="374151"/>
                </a:solidFill>
                <a:effectLst/>
                <a:latin typeface="Söhne"/>
              </a:rPr>
              <a:t>Quản lý tài liệu: Thêm, sửa, xóa tài liệu khóa học</a:t>
            </a:r>
          </a:p>
          <a:p>
            <a:pPr marL="285750" indent="-285750" algn="just">
              <a:lnSpc>
                <a:spcPct val="150000"/>
              </a:lnSpc>
              <a:buClr>
                <a:schemeClr val="tx2">
                  <a:lumMod val="50000"/>
                </a:schemeClr>
              </a:buClr>
              <a:buFont typeface="Arial" panose="020B0604020202020204" pitchFamily="34" charset="0"/>
              <a:buChar char="•"/>
            </a:pPr>
            <a:r>
              <a:rPr lang="vi-VN" b="0" i="0" dirty="0">
                <a:solidFill>
                  <a:srgbClr val="374151"/>
                </a:solidFill>
                <a:effectLst/>
                <a:latin typeface="Söhne"/>
              </a:rPr>
              <a:t>Quản lý video: Thêm, sửa, xóa video khóa học.</a:t>
            </a:r>
          </a:p>
          <a:p>
            <a:pPr marL="285750" indent="-285750" algn="just">
              <a:lnSpc>
                <a:spcPct val="150000"/>
              </a:lnSpc>
              <a:buClr>
                <a:schemeClr val="tx2">
                  <a:lumMod val="50000"/>
                </a:schemeClr>
              </a:buClr>
              <a:buFont typeface="Arial" panose="020B0604020202020204" pitchFamily="34" charset="0"/>
              <a:buChar char="•"/>
            </a:pPr>
            <a:r>
              <a:rPr lang="vi-VN" b="0" i="0" dirty="0">
                <a:solidFill>
                  <a:srgbClr val="374151"/>
                </a:solidFill>
                <a:effectLst/>
                <a:latin typeface="Söhne"/>
              </a:rPr>
              <a:t>Quản lý bài kiểm tra: Thêm, sửa, xóa bài kiểm tra của học viên</a:t>
            </a:r>
          </a:p>
          <a:p>
            <a:pPr marL="285750" indent="-285750" algn="just">
              <a:lnSpc>
                <a:spcPct val="150000"/>
              </a:lnSpc>
              <a:buClr>
                <a:schemeClr val="tx2">
                  <a:lumMod val="50000"/>
                </a:schemeClr>
              </a:buClr>
              <a:buFont typeface="Arial" panose="020B0604020202020204" pitchFamily="34" charset="0"/>
              <a:buChar char="•"/>
            </a:pPr>
            <a:r>
              <a:rPr lang="vi-VN" b="0" i="0" dirty="0">
                <a:solidFill>
                  <a:srgbClr val="374151"/>
                </a:solidFill>
                <a:effectLst/>
                <a:latin typeface="Söhne"/>
              </a:rPr>
              <a:t>Quên mật khẩu: Lấy lại mật khẩu qua email và đặt lại mật khẩu mới</a:t>
            </a:r>
            <a:endParaRPr lang="en-US" dirty="0"/>
          </a:p>
        </p:txBody>
      </p:sp>
      <p:sp>
        <p:nvSpPr>
          <p:cNvPr id="4" name="TextBox 3">
            <a:extLst>
              <a:ext uri="{FF2B5EF4-FFF2-40B4-BE49-F238E27FC236}">
                <a16:creationId xmlns:a16="http://schemas.microsoft.com/office/drawing/2014/main" id="{7B02165D-25B2-6FFC-977A-18EBF0B6D685}"/>
              </a:ext>
            </a:extLst>
          </p:cNvPr>
          <p:cNvSpPr txBox="1"/>
          <p:nvPr/>
        </p:nvSpPr>
        <p:spPr>
          <a:xfrm>
            <a:off x="923636" y="1265558"/>
            <a:ext cx="5088371" cy="461665"/>
          </a:xfrm>
          <a:prstGeom prst="rect">
            <a:avLst/>
          </a:prstGeom>
          <a:noFill/>
        </p:spPr>
        <p:txBody>
          <a:bodyPr wrap="square" rtlCol="0">
            <a:spAutoFit/>
          </a:bodyPr>
          <a:lstStyle/>
          <a:p>
            <a:r>
              <a:rPr lang="vi-VN" sz="2400" b="1" dirty="0">
                <a:solidFill>
                  <a:srgbClr val="202C8F"/>
                </a:solidFill>
              </a:rPr>
              <a:t>Đối với quản trị viên và đào tạo</a:t>
            </a:r>
            <a:endParaRPr lang="en-US" sz="2400" b="1" dirty="0">
              <a:solidFill>
                <a:srgbClr val="202C8F"/>
              </a:solidFill>
            </a:endParaRPr>
          </a:p>
        </p:txBody>
      </p:sp>
      <p:pic>
        <p:nvPicPr>
          <p:cNvPr id="5" name="Picture 4">
            <a:extLst>
              <a:ext uri="{FF2B5EF4-FFF2-40B4-BE49-F238E27FC236}">
                <a16:creationId xmlns:a16="http://schemas.microsoft.com/office/drawing/2014/main" id="{B11B4A0B-5581-3291-8197-C1BAB1FDD828}"/>
              </a:ext>
            </a:extLst>
          </p:cNvPr>
          <p:cNvPicPr>
            <a:picLocks noChangeAspect="1"/>
          </p:cNvPicPr>
          <p:nvPr/>
        </p:nvPicPr>
        <p:blipFill>
          <a:blip r:embed="rId2"/>
          <a:stretch>
            <a:fillRect/>
          </a:stretch>
        </p:blipFill>
        <p:spPr>
          <a:xfrm>
            <a:off x="729672" y="1874982"/>
            <a:ext cx="5268481" cy="4405745"/>
          </a:xfrm>
          <a:prstGeom prst="rect">
            <a:avLst/>
          </a:prstGeom>
        </p:spPr>
      </p:pic>
    </p:spTree>
    <p:extLst>
      <p:ext uri="{BB962C8B-B14F-4D97-AF65-F5344CB8AC3E}">
        <p14:creationId xmlns:p14="http://schemas.microsoft.com/office/powerpoint/2010/main" val="1245887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en-US" sz="4000" b="1" dirty="0">
                <a:solidFill>
                  <a:schemeClr val="accent6"/>
                </a:solidFill>
              </a:rPr>
              <a:t>2.</a:t>
            </a:r>
            <a:r>
              <a:rPr lang="vi-VN" sz="4000" b="1" dirty="0">
                <a:solidFill>
                  <a:schemeClr val="accent6"/>
                </a:solidFill>
              </a:rPr>
              <a:t>5 Thiết kế cơ sở dữ liệu</a:t>
            </a:r>
            <a:endParaRPr lang="en-US" sz="4000" b="1" dirty="0">
              <a:solidFill>
                <a:schemeClr val="accent6"/>
              </a:solidFill>
            </a:endParaRPr>
          </a:p>
        </p:txBody>
      </p:sp>
      <p:sp>
        <p:nvSpPr>
          <p:cNvPr id="9" name="TextBox 8">
            <a:extLst>
              <a:ext uri="{FF2B5EF4-FFF2-40B4-BE49-F238E27FC236}">
                <a16:creationId xmlns:a16="http://schemas.microsoft.com/office/drawing/2014/main" id="{D0D4F55B-7552-62F2-0424-08DF395BDC5B}"/>
              </a:ext>
            </a:extLst>
          </p:cNvPr>
          <p:cNvSpPr txBox="1"/>
          <p:nvPr/>
        </p:nvSpPr>
        <p:spPr>
          <a:xfrm>
            <a:off x="6625648" y="2583290"/>
            <a:ext cx="4955884" cy="2353721"/>
          </a:xfrm>
          <a:prstGeom prst="rect">
            <a:avLst/>
          </a:prstGeom>
          <a:noFill/>
        </p:spPr>
        <p:txBody>
          <a:bodyPr wrap="square" rtlCol="0">
            <a:spAutoFit/>
          </a:bodyPr>
          <a:lstStyle/>
          <a:p>
            <a:pPr algn="just">
              <a:lnSpc>
                <a:spcPct val="150000"/>
              </a:lnSpc>
              <a:buClr>
                <a:schemeClr val="tx2">
                  <a:lumMod val="50000"/>
                </a:schemeClr>
              </a:buClr>
            </a:pPr>
            <a:r>
              <a:rPr lang="vi-VN" sz="2000" b="0" i="0" dirty="0">
                <a:solidFill>
                  <a:srgbClr val="374151"/>
                </a:solidFill>
                <a:effectLst/>
                <a:latin typeface="Söhne"/>
              </a:rPr>
              <a:t>Sơ đồ ERD (Entity-Relationship Diagram) là công cụ thiết kế cơ sở dữ liệu. Nó giúp hiểu cấu trúc dữ liệu, xác định quan hệ giữa các thực thể và ràng buộc dữ liệu, và thực hiện truy vấn dữ liệu.</a:t>
            </a:r>
            <a:endParaRPr lang="en-US" sz="2000" dirty="0"/>
          </a:p>
        </p:txBody>
      </p:sp>
      <p:sp>
        <p:nvSpPr>
          <p:cNvPr id="4" name="TextBox 3">
            <a:extLst>
              <a:ext uri="{FF2B5EF4-FFF2-40B4-BE49-F238E27FC236}">
                <a16:creationId xmlns:a16="http://schemas.microsoft.com/office/drawing/2014/main" id="{7B02165D-25B2-6FFC-977A-18EBF0B6D685}"/>
              </a:ext>
            </a:extLst>
          </p:cNvPr>
          <p:cNvSpPr txBox="1"/>
          <p:nvPr/>
        </p:nvSpPr>
        <p:spPr>
          <a:xfrm>
            <a:off x="923636" y="1265558"/>
            <a:ext cx="5088371" cy="461665"/>
          </a:xfrm>
          <a:prstGeom prst="rect">
            <a:avLst/>
          </a:prstGeom>
          <a:noFill/>
        </p:spPr>
        <p:txBody>
          <a:bodyPr wrap="square" rtlCol="0">
            <a:spAutoFit/>
          </a:bodyPr>
          <a:lstStyle/>
          <a:p>
            <a:r>
              <a:rPr lang="vi-VN" sz="2400" b="1" dirty="0">
                <a:solidFill>
                  <a:srgbClr val="202C8F"/>
                </a:solidFill>
              </a:rPr>
              <a:t>Sơ đồ ERD</a:t>
            </a:r>
            <a:endParaRPr lang="en-US" sz="2400" b="1" dirty="0">
              <a:solidFill>
                <a:srgbClr val="202C8F"/>
              </a:solidFill>
            </a:endParaRPr>
          </a:p>
        </p:txBody>
      </p:sp>
      <p:pic>
        <p:nvPicPr>
          <p:cNvPr id="3" name="Picture 2">
            <a:extLst>
              <a:ext uri="{FF2B5EF4-FFF2-40B4-BE49-F238E27FC236}">
                <a16:creationId xmlns:a16="http://schemas.microsoft.com/office/drawing/2014/main" id="{06E96BDE-9240-B9DB-A92B-26CD13A91D60}"/>
              </a:ext>
            </a:extLst>
          </p:cNvPr>
          <p:cNvPicPr>
            <a:picLocks noChangeAspect="1"/>
          </p:cNvPicPr>
          <p:nvPr/>
        </p:nvPicPr>
        <p:blipFill>
          <a:blip r:embed="rId2"/>
          <a:stretch>
            <a:fillRect/>
          </a:stretch>
        </p:blipFill>
        <p:spPr>
          <a:xfrm>
            <a:off x="769241" y="1870691"/>
            <a:ext cx="5546892" cy="4309975"/>
          </a:xfrm>
          <a:prstGeom prst="rect">
            <a:avLst/>
          </a:prstGeom>
        </p:spPr>
      </p:pic>
    </p:spTree>
    <p:extLst>
      <p:ext uri="{BB962C8B-B14F-4D97-AF65-F5344CB8AC3E}">
        <p14:creationId xmlns:p14="http://schemas.microsoft.com/office/powerpoint/2010/main" val="1706052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829051" y="2373745"/>
            <a:ext cx="8362950" cy="2531630"/>
          </a:xfrm>
        </p:spPr>
        <p:txBody>
          <a:bodyPr/>
          <a:lstStyle/>
          <a:p>
            <a:pPr algn="ctr"/>
            <a:r>
              <a:rPr lang="en-US" dirty="0" err="1">
                <a:latin typeface="+mn-lt"/>
              </a:rPr>
              <a:t>CHương</a:t>
            </a:r>
            <a:r>
              <a:rPr lang="en-US" dirty="0">
                <a:latin typeface="+mn-lt"/>
              </a:rPr>
              <a:t> 3 : </a:t>
            </a:r>
            <a:r>
              <a:rPr lang="en-US" dirty="0" err="1">
                <a:latin typeface="+mn-lt"/>
              </a:rPr>
              <a:t>Triển</a:t>
            </a:r>
            <a:r>
              <a:rPr lang="en-US" dirty="0">
                <a:latin typeface="+mn-lt"/>
              </a:rPr>
              <a:t> </a:t>
            </a:r>
            <a:r>
              <a:rPr lang="en-US" dirty="0" err="1">
                <a:latin typeface="+mn-lt"/>
              </a:rPr>
              <a:t>khai</a:t>
            </a:r>
            <a:r>
              <a:rPr lang="en-US" dirty="0">
                <a:latin typeface="+mn-lt"/>
              </a:rPr>
              <a:t> </a:t>
            </a:r>
            <a:r>
              <a:rPr lang="en-US" dirty="0" err="1">
                <a:latin typeface="+mn-lt"/>
              </a:rPr>
              <a:t>và</a:t>
            </a:r>
            <a:r>
              <a:rPr lang="en-US" dirty="0">
                <a:latin typeface="+mn-lt"/>
              </a:rPr>
              <a:t> </a:t>
            </a:r>
            <a:r>
              <a:rPr lang="en-US" dirty="0" err="1">
                <a:latin typeface="+mn-lt"/>
              </a:rPr>
              <a:t>thực</a:t>
            </a:r>
            <a:r>
              <a:rPr lang="en-US" dirty="0">
                <a:latin typeface="+mn-lt"/>
              </a:rPr>
              <a:t> </a:t>
            </a:r>
            <a:r>
              <a:rPr lang="en-US" dirty="0" err="1">
                <a:latin typeface="+mn-lt"/>
              </a:rPr>
              <a:t>nghiệm</a:t>
            </a:r>
            <a:endParaRPr lang="en-US" dirty="0">
              <a:latin typeface="+mn-lt"/>
            </a:endParaRPr>
          </a:p>
        </p:txBody>
      </p:sp>
    </p:spTree>
    <p:extLst>
      <p:ext uri="{BB962C8B-B14F-4D97-AF65-F5344CB8AC3E}">
        <p14:creationId xmlns:p14="http://schemas.microsoft.com/office/powerpoint/2010/main" val="4076835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080EF5-FF81-9948-9384-97378E1CD7DB}"/>
              </a:ext>
            </a:extLst>
          </p:cNvPr>
          <p:cNvSpPr txBox="1"/>
          <p:nvPr/>
        </p:nvSpPr>
        <p:spPr>
          <a:xfrm>
            <a:off x="531860" y="1330459"/>
            <a:ext cx="4572000" cy="400110"/>
          </a:xfrm>
          <a:prstGeom prst="rect">
            <a:avLst/>
          </a:prstGeom>
          <a:noFill/>
        </p:spPr>
        <p:txBody>
          <a:bodyPr wrap="square">
            <a:spAutoFit/>
          </a:bodyPr>
          <a:lstStyle/>
          <a:p>
            <a:pPr algn="ctr"/>
            <a:r>
              <a:rPr lang="vi-VN" sz="2000" kern="0" dirty="0">
                <a:effectLst/>
                <a:ea typeface="Calibri" panose="020F0502020204030204" pitchFamily="34" charset="0"/>
                <a:cs typeface="Times New Roman" panose="02020603050405020304" pitchFamily="18" charset="0"/>
              </a:rPr>
              <a:t>	</a:t>
            </a:r>
            <a:r>
              <a:rPr lang="vi-VN" sz="2000" kern="0" dirty="0">
                <a:ea typeface="Calibri" panose="020F0502020204030204" pitchFamily="34" charset="0"/>
                <a:cs typeface="Times New Roman" panose="02020603050405020304" pitchFamily="18" charset="0"/>
              </a:rPr>
              <a:t>Giao diện đăng nhập</a:t>
            </a:r>
            <a:endParaRPr lang="en-US" sz="2000" kern="0" dirty="0">
              <a:solidFill>
                <a:srgbClr val="000000"/>
              </a:solidFill>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439B983-AF02-EA3B-1564-AD603CFE6B93}"/>
              </a:ext>
            </a:extLst>
          </p:cNvPr>
          <p:cNvSpPr txBox="1"/>
          <p:nvPr/>
        </p:nvSpPr>
        <p:spPr>
          <a:xfrm>
            <a:off x="6689543" y="1324111"/>
            <a:ext cx="4572000" cy="707886"/>
          </a:xfrm>
          <a:prstGeom prst="rect">
            <a:avLst/>
          </a:prstGeom>
          <a:noFill/>
        </p:spPr>
        <p:txBody>
          <a:bodyPr wrap="square">
            <a:spAutoFit/>
          </a:bodyPr>
          <a:lstStyle/>
          <a:p>
            <a:r>
              <a:rPr lang="vi-VN" sz="2000" kern="0" dirty="0">
                <a:effectLst/>
                <a:ea typeface="Calibri" panose="020F0502020204030204" pitchFamily="34" charset="0"/>
                <a:cs typeface="Times New Roman" panose="02020603050405020304" pitchFamily="18" charset="0"/>
              </a:rPr>
              <a:t>			</a:t>
            </a:r>
            <a:r>
              <a:rPr lang="vi-VN" sz="2000" kern="0" dirty="0">
                <a:ea typeface="Calibri" panose="020F0502020204030204" pitchFamily="34" charset="0"/>
                <a:cs typeface="Times New Roman" panose="02020603050405020304" pitchFamily="18" charset="0"/>
              </a:rPr>
              <a:t>Giao diện đăng ký</a:t>
            </a:r>
            <a:endParaRPr lang="vi-VN" sz="2000" kern="0" dirty="0">
              <a:effectLst/>
              <a:ea typeface="Calibri" panose="020F0502020204030204" pitchFamily="34" charset="0"/>
              <a:cs typeface="Times New Roman" panose="02020603050405020304" pitchFamily="18" charset="0"/>
            </a:endParaRPr>
          </a:p>
          <a:p>
            <a:endParaRPr lang="en-US" sz="2000" kern="0" dirty="0">
              <a:solidFill>
                <a:srgbClr val="000000"/>
              </a:solidFill>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0A35BBB-A952-CEDF-2F60-9A1152CC7B9A}"/>
              </a:ext>
            </a:extLst>
          </p:cNvPr>
          <p:cNvPicPr>
            <a:picLocks noChangeAspect="1"/>
          </p:cNvPicPr>
          <p:nvPr/>
        </p:nvPicPr>
        <p:blipFill>
          <a:blip r:embed="rId3"/>
          <a:stretch>
            <a:fillRect/>
          </a:stretch>
        </p:blipFill>
        <p:spPr>
          <a:xfrm>
            <a:off x="0" y="2032000"/>
            <a:ext cx="6096000" cy="3625910"/>
          </a:xfrm>
          <a:prstGeom prst="rect">
            <a:avLst/>
          </a:prstGeom>
        </p:spPr>
      </p:pic>
      <p:pic>
        <p:nvPicPr>
          <p:cNvPr id="10" name="Picture 9">
            <a:extLst>
              <a:ext uri="{FF2B5EF4-FFF2-40B4-BE49-F238E27FC236}">
                <a16:creationId xmlns:a16="http://schemas.microsoft.com/office/drawing/2014/main" id="{A6A9D32B-217A-FBA2-BED8-894B721451EA}"/>
              </a:ext>
            </a:extLst>
          </p:cNvPr>
          <p:cNvPicPr>
            <a:picLocks noChangeAspect="1"/>
          </p:cNvPicPr>
          <p:nvPr/>
        </p:nvPicPr>
        <p:blipFill>
          <a:blip r:embed="rId4"/>
          <a:stretch>
            <a:fillRect/>
          </a:stretch>
        </p:blipFill>
        <p:spPr>
          <a:xfrm>
            <a:off x="6096002" y="2031998"/>
            <a:ext cx="6095998" cy="3625911"/>
          </a:xfrm>
          <a:prstGeom prst="rect">
            <a:avLst/>
          </a:prstGeom>
        </p:spPr>
      </p:pic>
      <p:sp>
        <p:nvSpPr>
          <p:cNvPr id="11" name="TextBox 10">
            <a:extLst>
              <a:ext uri="{FF2B5EF4-FFF2-40B4-BE49-F238E27FC236}">
                <a16:creationId xmlns:a16="http://schemas.microsoft.com/office/drawing/2014/main" id="{E8FA556C-1998-990E-1793-917AD85EF0B3}"/>
              </a:ext>
            </a:extLst>
          </p:cNvPr>
          <p:cNvSpPr txBox="1"/>
          <p:nvPr/>
        </p:nvSpPr>
        <p:spPr>
          <a:xfrm>
            <a:off x="0" y="93732"/>
            <a:ext cx="12239625" cy="707886"/>
          </a:xfrm>
          <a:prstGeom prst="rect">
            <a:avLst/>
          </a:prstGeom>
          <a:noFill/>
        </p:spPr>
        <p:txBody>
          <a:bodyPr wrap="square" rtlCol="0">
            <a:spAutoFit/>
          </a:bodyPr>
          <a:lstStyle/>
          <a:p>
            <a:pPr algn="ctr"/>
            <a:r>
              <a:rPr lang="vi-VN" sz="4000" b="1" dirty="0">
                <a:solidFill>
                  <a:schemeClr val="accent6"/>
                </a:solidFill>
              </a:rPr>
              <a:t>3.1  Giao diện đăng nhập đăng ký</a:t>
            </a:r>
            <a:endParaRPr lang="en-US" sz="4000" b="1" dirty="0">
              <a:solidFill>
                <a:schemeClr val="accent6"/>
              </a:solidFill>
            </a:endParaRPr>
          </a:p>
        </p:txBody>
      </p:sp>
    </p:spTree>
    <p:extLst>
      <p:ext uri="{BB962C8B-B14F-4D97-AF65-F5344CB8AC3E}">
        <p14:creationId xmlns:p14="http://schemas.microsoft.com/office/powerpoint/2010/main" val="2795062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vi-VN" sz="4000" b="1" dirty="0">
                <a:solidFill>
                  <a:schemeClr val="accent6"/>
                </a:solidFill>
              </a:rPr>
              <a:t>3.2  Giao diện client</a:t>
            </a:r>
            <a:endParaRPr lang="en-US" sz="4000" b="1" dirty="0">
              <a:solidFill>
                <a:schemeClr val="accent6"/>
              </a:solidFill>
            </a:endParaRPr>
          </a:p>
        </p:txBody>
      </p:sp>
      <p:sp>
        <p:nvSpPr>
          <p:cNvPr id="3" name="TextBox 2">
            <a:extLst>
              <a:ext uri="{FF2B5EF4-FFF2-40B4-BE49-F238E27FC236}">
                <a16:creationId xmlns:a16="http://schemas.microsoft.com/office/drawing/2014/main" id="{C9906097-570F-A11E-470C-CE198AA1B35B}"/>
              </a:ext>
            </a:extLst>
          </p:cNvPr>
          <p:cNvSpPr txBox="1"/>
          <p:nvPr/>
        </p:nvSpPr>
        <p:spPr>
          <a:xfrm>
            <a:off x="379461" y="1042593"/>
            <a:ext cx="4572000" cy="400110"/>
          </a:xfrm>
          <a:prstGeom prst="rect">
            <a:avLst/>
          </a:prstGeom>
          <a:noFill/>
        </p:spPr>
        <p:txBody>
          <a:bodyPr wrap="square">
            <a:spAutoFit/>
          </a:bodyPr>
          <a:lstStyle/>
          <a:p>
            <a:pPr algn="ctr"/>
            <a:r>
              <a:rPr lang="vi-VN" sz="2000" kern="0" dirty="0">
                <a:effectLst/>
                <a:ea typeface="Calibri" panose="020F0502020204030204" pitchFamily="34" charset="0"/>
                <a:cs typeface="Times New Roman" panose="02020603050405020304" pitchFamily="18" charset="0"/>
              </a:rPr>
              <a:t>	Trang chủ</a:t>
            </a:r>
            <a:endParaRPr lang="en-US" sz="2000" kern="0" dirty="0">
              <a:solidFill>
                <a:srgbClr val="000000"/>
              </a:solidFill>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4D93815-02A3-6589-B0FE-59AC97FE1329}"/>
              </a:ext>
            </a:extLst>
          </p:cNvPr>
          <p:cNvSpPr txBox="1"/>
          <p:nvPr/>
        </p:nvSpPr>
        <p:spPr>
          <a:xfrm>
            <a:off x="6773333" y="1042593"/>
            <a:ext cx="4572000" cy="400110"/>
          </a:xfrm>
          <a:prstGeom prst="rect">
            <a:avLst/>
          </a:prstGeom>
          <a:noFill/>
        </p:spPr>
        <p:txBody>
          <a:bodyPr wrap="square">
            <a:spAutoFit/>
          </a:bodyPr>
          <a:lstStyle/>
          <a:p>
            <a:pPr algn="ctr"/>
            <a:r>
              <a:rPr lang="vi-VN" sz="2000" kern="0" dirty="0">
                <a:effectLst/>
                <a:ea typeface="Calibri" panose="020F0502020204030204" pitchFamily="34" charset="0"/>
                <a:cs typeface="Times New Roman" panose="02020603050405020304" pitchFamily="18" charset="0"/>
              </a:rPr>
              <a:t>	</a:t>
            </a:r>
            <a:r>
              <a:rPr lang="vi-VN" sz="2000" kern="0" dirty="0">
                <a:ea typeface="Calibri" panose="020F0502020204030204" pitchFamily="34" charset="0"/>
                <a:cs typeface="Times New Roman" panose="02020603050405020304" pitchFamily="18" charset="0"/>
              </a:rPr>
              <a:t>Đọc tài liệu</a:t>
            </a:r>
            <a:endParaRPr lang="en-US" sz="2000" kern="0" dirty="0">
              <a:solidFill>
                <a:srgbClr val="000000"/>
              </a:solidFill>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D97B26C-8B37-F25C-135E-528EF4950FFE}"/>
              </a:ext>
            </a:extLst>
          </p:cNvPr>
          <p:cNvPicPr>
            <a:picLocks noChangeAspect="1"/>
          </p:cNvPicPr>
          <p:nvPr/>
        </p:nvPicPr>
        <p:blipFill>
          <a:blip r:embed="rId2"/>
          <a:stretch>
            <a:fillRect/>
          </a:stretch>
        </p:blipFill>
        <p:spPr>
          <a:xfrm>
            <a:off x="0" y="1748644"/>
            <a:ext cx="5926667" cy="3360711"/>
          </a:xfrm>
          <a:prstGeom prst="rect">
            <a:avLst/>
          </a:prstGeom>
        </p:spPr>
      </p:pic>
      <p:pic>
        <p:nvPicPr>
          <p:cNvPr id="12" name="Picture 11">
            <a:extLst>
              <a:ext uri="{FF2B5EF4-FFF2-40B4-BE49-F238E27FC236}">
                <a16:creationId xmlns:a16="http://schemas.microsoft.com/office/drawing/2014/main" id="{49CF9972-4D27-5E37-A8FB-FCC4044A2CCA}"/>
              </a:ext>
            </a:extLst>
          </p:cNvPr>
          <p:cNvPicPr>
            <a:picLocks noChangeAspect="1"/>
          </p:cNvPicPr>
          <p:nvPr/>
        </p:nvPicPr>
        <p:blipFill>
          <a:blip r:embed="rId3"/>
          <a:stretch>
            <a:fillRect/>
          </a:stretch>
        </p:blipFill>
        <p:spPr>
          <a:xfrm>
            <a:off x="5926667" y="1748644"/>
            <a:ext cx="6265333" cy="3360711"/>
          </a:xfrm>
          <a:prstGeom prst="rect">
            <a:avLst/>
          </a:prstGeom>
        </p:spPr>
      </p:pic>
    </p:spTree>
    <p:extLst>
      <p:ext uri="{BB962C8B-B14F-4D97-AF65-F5344CB8AC3E}">
        <p14:creationId xmlns:p14="http://schemas.microsoft.com/office/powerpoint/2010/main" val="2964822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578273" y="800739"/>
            <a:ext cx="6587109" cy="768096"/>
          </a:xfrm>
        </p:spPr>
        <p:txBody>
          <a:bodyPr/>
          <a:lstStyle/>
          <a:p>
            <a:r>
              <a:rPr lang="en-US" dirty="0" err="1">
                <a:latin typeface="+mn-lt"/>
                <a:ea typeface="Arial Regular" pitchFamily="34" charset="-122"/>
                <a:cs typeface="Arial Black" panose="020B0604020202020204" pitchFamily="34" charset="0"/>
              </a:rPr>
              <a:t>Nội</a:t>
            </a:r>
            <a:r>
              <a:rPr lang="en-US" dirty="0">
                <a:latin typeface="+mn-lt"/>
                <a:ea typeface="Arial Regular" pitchFamily="34" charset="-122"/>
                <a:cs typeface="Arial Black" panose="020B0604020202020204" pitchFamily="34" charset="0"/>
              </a:rPr>
              <a:t> dung </a:t>
            </a:r>
            <a:r>
              <a:rPr lang="en-US" dirty="0" err="1">
                <a:latin typeface="+mn-lt"/>
                <a:ea typeface="Arial Regular" pitchFamily="34" charset="-122"/>
                <a:cs typeface="Arial Black" panose="020B0604020202020204" pitchFamily="34" charset="0"/>
              </a:rPr>
              <a:t>báo</a:t>
            </a:r>
            <a:r>
              <a:rPr lang="en-US" dirty="0">
                <a:latin typeface="+mn-lt"/>
                <a:ea typeface="Arial Regular" pitchFamily="34" charset="-122"/>
                <a:cs typeface="Arial Black" panose="020B0604020202020204" pitchFamily="34" charset="0"/>
              </a:rPr>
              <a:t> </a:t>
            </a:r>
            <a:r>
              <a:rPr lang="en-US" dirty="0" err="1">
                <a:latin typeface="+mn-lt"/>
                <a:ea typeface="Arial Regular" pitchFamily="34" charset="-122"/>
                <a:cs typeface="Arial Black" panose="020B0604020202020204" pitchFamily="34" charset="0"/>
              </a:rPr>
              <a:t>cáo</a:t>
            </a:r>
            <a:endParaRPr lang="en-US" sz="4400" b="1" dirty="0">
              <a:solidFill>
                <a:schemeClr val="accent6"/>
              </a:solidFill>
              <a:latin typeface="+mn-lt"/>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578273" y="2023321"/>
            <a:ext cx="7221597" cy="3404026"/>
          </a:xfrm>
        </p:spPr>
        <p:txBody>
          <a:bodyPr/>
          <a:lstStyle/>
          <a:p>
            <a:pPr marL="342900" indent="-342900">
              <a:buFont typeface="Arial" panose="020B0604020202020204" pitchFamily="34" charset="0"/>
              <a:buChar char="•"/>
            </a:pPr>
            <a:r>
              <a:rPr lang="en-US" dirty="0" err="1"/>
              <a:t>Chương</a:t>
            </a:r>
            <a:r>
              <a:rPr lang="en-US" dirty="0"/>
              <a:t> 1 :</a:t>
            </a:r>
            <a:r>
              <a:rPr lang="vi-VN" dirty="0"/>
              <a:t> </a:t>
            </a:r>
            <a:r>
              <a:rPr lang="en-US" dirty="0" err="1"/>
              <a:t>Giới</a:t>
            </a:r>
            <a:r>
              <a:rPr lang="en-US" dirty="0"/>
              <a:t> </a:t>
            </a:r>
            <a:r>
              <a:rPr lang="en-US" dirty="0" err="1"/>
              <a:t>thiệu</a:t>
            </a:r>
            <a:r>
              <a:rPr lang="en-US" dirty="0"/>
              <a:t> </a:t>
            </a:r>
            <a:r>
              <a:rPr lang="en-US" dirty="0" err="1"/>
              <a:t>về</a:t>
            </a:r>
            <a:r>
              <a:rPr lang="en-US" dirty="0"/>
              <a:t> </a:t>
            </a:r>
            <a:r>
              <a:rPr lang="en-US" dirty="0" err="1"/>
              <a:t>đề</a:t>
            </a:r>
            <a:r>
              <a:rPr lang="en-US" dirty="0"/>
              <a:t> </a:t>
            </a:r>
            <a:r>
              <a:rPr lang="en-US" dirty="0" err="1"/>
              <a:t>tài</a:t>
            </a:r>
            <a:endParaRPr lang="vi-VN" dirty="0"/>
          </a:p>
          <a:p>
            <a:pPr marL="342900" indent="-342900">
              <a:buFont typeface="Arial" panose="020B0604020202020204" pitchFamily="34" charset="0"/>
              <a:buChar char="•"/>
            </a:pPr>
            <a:r>
              <a:rPr lang="en-US" dirty="0" err="1"/>
              <a:t>Chương</a:t>
            </a:r>
            <a:r>
              <a:rPr lang="en-US" dirty="0"/>
              <a:t> 2 : </a:t>
            </a:r>
            <a:r>
              <a:rPr lang="en-US" dirty="0" err="1"/>
              <a:t>Phân</a:t>
            </a:r>
            <a:r>
              <a:rPr lang="en-US" dirty="0"/>
              <a:t> </a:t>
            </a:r>
            <a:r>
              <a:rPr lang="en-US" dirty="0" err="1"/>
              <a:t>tích</a:t>
            </a:r>
            <a:r>
              <a:rPr lang="en-US" dirty="0"/>
              <a:t> </a:t>
            </a:r>
            <a:r>
              <a:rPr lang="en-US" dirty="0" err="1"/>
              <a:t>nội</a:t>
            </a:r>
            <a:r>
              <a:rPr lang="en-US" dirty="0"/>
              <a:t> dung </a:t>
            </a:r>
            <a:r>
              <a:rPr lang="en-US" dirty="0" err="1"/>
              <a:t>và</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vi-VN" dirty="0"/>
          </a:p>
          <a:p>
            <a:pPr marL="342900" indent="-342900">
              <a:buFont typeface="Arial" panose="020B0604020202020204" pitchFamily="34" charset="0"/>
              <a:buChar char="•"/>
            </a:pPr>
            <a:r>
              <a:rPr lang="en-US" dirty="0" err="1"/>
              <a:t>Chương</a:t>
            </a:r>
            <a:r>
              <a:rPr lang="en-US" dirty="0"/>
              <a:t> 3 : </a:t>
            </a:r>
            <a:r>
              <a:rPr lang="en-US" dirty="0" err="1"/>
              <a:t>Triển</a:t>
            </a:r>
            <a:r>
              <a:rPr lang="en-US" dirty="0"/>
              <a:t> </a:t>
            </a:r>
            <a:r>
              <a:rPr lang="en-US" dirty="0" err="1"/>
              <a:t>khai</a:t>
            </a:r>
            <a:r>
              <a:rPr lang="en-US" dirty="0"/>
              <a:t> </a:t>
            </a:r>
            <a:r>
              <a:rPr lang="en-US" dirty="0" err="1"/>
              <a:t>và</a:t>
            </a:r>
            <a:r>
              <a:rPr lang="en-US" dirty="0"/>
              <a:t> </a:t>
            </a:r>
            <a:r>
              <a:rPr lang="en-US" dirty="0" err="1"/>
              <a:t>thực</a:t>
            </a:r>
            <a:r>
              <a:rPr lang="en-US" dirty="0"/>
              <a:t> </a:t>
            </a:r>
            <a:r>
              <a:rPr lang="en-US" dirty="0" err="1"/>
              <a:t>nghiệm</a:t>
            </a:r>
            <a:endParaRPr lang="vi-VN" dirty="0"/>
          </a:p>
          <a:p>
            <a:pPr marL="342900" indent="-342900">
              <a:buFont typeface="Arial" panose="020B0604020202020204" pitchFamily="34" charset="0"/>
              <a:buChar char="•"/>
            </a:pPr>
            <a:r>
              <a:rPr lang="vi-VN" dirty="0"/>
              <a:t>Chương 4 :Tổng kết</a:t>
            </a:r>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vi-VN" sz="4000" b="1" dirty="0">
                <a:solidFill>
                  <a:schemeClr val="accent6"/>
                </a:solidFill>
              </a:rPr>
              <a:t>3.2  Giao diện client</a:t>
            </a:r>
            <a:endParaRPr lang="en-US" sz="4000" b="1" dirty="0">
              <a:solidFill>
                <a:schemeClr val="accent6"/>
              </a:solidFill>
            </a:endParaRPr>
          </a:p>
        </p:txBody>
      </p:sp>
      <p:sp>
        <p:nvSpPr>
          <p:cNvPr id="3" name="TextBox 2">
            <a:extLst>
              <a:ext uri="{FF2B5EF4-FFF2-40B4-BE49-F238E27FC236}">
                <a16:creationId xmlns:a16="http://schemas.microsoft.com/office/drawing/2014/main" id="{C9906097-570F-A11E-470C-CE198AA1B35B}"/>
              </a:ext>
            </a:extLst>
          </p:cNvPr>
          <p:cNvSpPr txBox="1"/>
          <p:nvPr/>
        </p:nvSpPr>
        <p:spPr>
          <a:xfrm>
            <a:off x="379461" y="1042593"/>
            <a:ext cx="4572000" cy="400110"/>
          </a:xfrm>
          <a:prstGeom prst="rect">
            <a:avLst/>
          </a:prstGeom>
          <a:noFill/>
        </p:spPr>
        <p:txBody>
          <a:bodyPr wrap="square">
            <a:spAutoFit/>
          </a:bodyPr>
          <a:lstStyle/>
          <a:p>
            <a:pPr algn="ctr"/>
            <a:r>
              <a:rPr lang="vi-VN" sz="2000" kern="0" dirty="0">
                <a:effectLst/>
                <a:ea typeface="Calibri" panose="020F0502020204030204" pitchFamily="34" charset="0"/>
                <a:cs typeface="Times New Roman" panose="02020603050405020304" pitchFamily="18" charset="0"/>
              </a:rPr>
              <a:t>	</a:t>
            </a:r>
            <a:r>
              <a:rPr lang="vi-VN" sz="2000" kern="0" dirty="0">
                <a:ea typeface="Calibri" panose="020F0502020204030204" pitchFamily="34" charset="0"/>
                <a:cs typeface="Times New Roman" panose="02020603050405020304" pitchFamily="18" charset="0"/>
              </a:rPr>
              <a:t>Video bài giảng</a:t>
            </a:r>
            <a:endParaRPr lang="en-US" sz="2000" kern="0" dirty="0">
              <a:solidFill>
                <a:srgbClr val="000000"/>
              </a:solidFill>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4D93815-02A3-6589-B0FE-59AC97FE1329}"/>
              </a:ext>
            </a:extLst>
          </p:cNvPr>
          <p:cNvSpPr txBox="1"/>
          <p:nvPr/>
        </p:nvSpPr>
        <p:spPr>
          <a:xfrm>
            <a:off x="6661726" y="1075076"/>
            <a:ext cx="4572000" cy="400110"/>
          </a:xfrm>
          <a:prstGeom prst="rect">
            <a:avLst/>
          </a:prstGeom>
          <a:noFill/>
        </p:spPr>
        <p:txBody>
          <a:bodyPr wrap="square">
            <a:spAutoFit/>
          </a:bodyPr>
          <a:lstStyle/>
          <a:p>
            <a:pPr algn="ctr"/>
            <a:r>
              <a:rPr lang="vi-VN" sz="2000" kern="0" dirty="0">
                <a:effectLst/>
                <a:ea typeface="Calibri" panose="020F0502020204030204" pitchFamily="34" charset="0"/>
                <a:cs typeface="Times New Roman" panose="02020603050405020304" pitchFamily="18" charset="0"/>
              </a:rPr>
              <a:t>	</a:t>
            </a:r>
            <a:r>
              <a:rPr lang="vi-VN" sz="2000" kern="0" dirty="0">
                <a:ea typeface="Calibri" panose="020F0502020204030204" pitchFamily="34" charset="0"/>
                <a:cs typeface="Times New Roman" panose="02020603050405020304" pitchFamily="18" charset="0"/>
              </a:rPr>
              <a:t>B</a:t>
            </a:r>
            <a:r>
              <a:rPr lang="vi-VN" sz="2000" kern="0" dirty="0">
                <a:effectLst/>
                <a:ea typeface="Calibri" panose="020F0502020204030204" pitchFamily="34" charset="0"/>
                <a:cs typeface="Times New Roman" panose="02020603050405020304" pitchFamily="18" charset="0"/>
              </a:rPr>
              <a:t>ài kiểm tra</a:t>
            </a:r>
            <a:endParaRPr lang="en-US" sz="2000" kern="0" dirty="0">
              <a:solidFill>
                <a:srgbClr val="000000"/>
              </a:solidFill>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B19AB0D-6B45-3B36-F4F1-7861510E7587}"/>
              </a:ext>
            </a:extLst>
          </p:cNvPr>
          <p:cNvPicPr>
            <a:picLocks noChangeAspect="1"/>
          </p:cNvPicPr>
          <p:nvPr/>
        </p:nvPicPr>
        <p:blipFill>
          <a:blip r:embed="rId2"/>
          <a:stretch>
            <a:fillRect/>
          </a:stretch>
        </p:blipFill>
        <p:spPr>
          <a:xfrm>
            <a:off x="1032747" y="1683678"/>
            <a:ext cx="4385919" cy="3968797"/>
          </a:xfrm>
          <a:prstGeom prst="rect">
            <a:avLst/>
          </a:prstGeom>
        </p:spPr>
      </p:pic>
      <p:pic>
        <p:nvPicPr>
          <p:cNvPr id="8" name="Picture 7">
            <a:extLst>
              <a:ext uri="{FF2B5EF4-FFF2-40B4-BE49-F238E27FC236}">
                <a16:creationId xmlns:a16="http://schemas.microsoft.com/office/drawing/2014/main" id="{32CEF8DA-E246-B884-3B02-9A1DE4D2BE12}"/>
              </a:ext>
            </a:extLst>
          </p:cNvPr>
          <p:cNvPicPr>
            <a:picLocks noChangeAspect="1"/>
          </p:cNvPicPr>
          <p:nvPr/>
        </p:nvPicPr>
        <p:blipFill>
          <a:blip r:embed="rId3"/>
          <a:stretch>
            <a:fillRect/>
          </a:stretch>
        </p:blipFill>
        <p:spPr>
          <a:xfrm>
            <a:off x="6773337" y="1683678"/>
            <a:ext cx="5039202" cy="3950564"/>
          </a:xfrm>
          <a:prstGeom prst="rect">
            <a:avLst/>
          </a:prstGeom>
        </p:spPr>
      </p:pic>
    </p:spTree>
    <p:extLst>
      <p:ext uri="{BB962C8B-B14F-4D97-AF65-F5344CB8AC3E}">
        <p14:creationId xmlns:p14="http://schemas.microsoft.com/office/powerpoint/2010/main" val="702383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vi-VN" sz="4000" b="1" dirty="0">
                <a:solidFill>
                  <a:schemeClr val="accent6"/>
                </a:solidFill>
              </a:rPr>
              <a:t>3.3  Giao diện Admin</a:t>
            </a:r>
            <a:endParaRPr lang="en-US" sz="4000" b="1" dirty="0">
              <a:solidFill>
                <a:schemeClr val="accent6"/>
              </a:solidFill>
            </a:endParaRPr>
          </a:p>
        </p:txBody>
      </p:sp>
      <p:sp>
        <p:nvSpPr>
          <p:cNvPr id="3" name="TextBox 2">
            <a:extLst>
              <a:ext uri="{FF2B5EF4-FFF2-40B4-BE49-F238E27FC236}">
                <a16:creationId xmlns:a16="http://schemas.microsoft.com/office/drawing/2014/main" id="{C9906097-570F-A11E-470C-CE198AA1B35B}"/>
              </a:ext>
            </a:extLst>
          </p:cNvPr>
          <p:cNvSpPr txBox="1"/>
          <p:nvPr/>
        </p:nvSpPr>
        <p:spPr>
          <a:xfrm>
            <a:off x="379461" y="1042593"/>
            <a:ext cx="4572000" cy="400110"/>
          </a:xfrm>
          <a:prstGeom prst="rect">
            <a:avLst/>
          </a:prstGeom>
          <a:noFill/>
        </p:spPr>
        <p:txBody>
          <a:bodyPr wrap="square">
            <a:spAutoFit/>
          </a:bodyPr>
          <a:lstStyle/>
          <a:p>
            <a:pPr algn="ctr"/>
            <a:r>
              <a:rPr lang="vi-VN" sz="2000" kern="0" dirty="0">
                <a:effectLst/>
                <a:ea typeface="Calibri" panose="020F0502020204030204" pitchFamily="34" charset="0"/>
                <a:cs typeface="Times New Roman" panose="02020603050405020304" pitchFamily="18" charset="0"/>
              </a:rPr>
              <a:t>	Trang chủ</a:t>
            </a:r>
            <a:endParaRPr lang="en-US" sz="2000" kern="0" dirty="0">
              <a:solidFill>
                <a:srgbClr val="000000"/>
              </a:solidFill>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4D93815-02A3-6589-B0FE-59AC97FE1329}"/>
              </a:ext>
            </a:extLst>
          </p:cNvPr>
          <p:cNvSpPr txBox="1"/>
          <p:nvPr/>
        </p:nvSpPr>
        <p:spPr>
          <a:xfrm>
            <a:off x="6661726" y="1075076"/>
            <a:ext cx="4572000" cy="400110"/>
          </a:xfrm>
          <a:prstGeom prst="rect">
            <a:avLst/>
          </a:prstGeom>
          <a:noFill/>
        </p:spPr>
        <p:txBody>
          <a:bodyPr wrap="square">
            <a:spAutoFit/>
          </a:bodyPr>
          <a:lstStyle/>
          <a:p>
            <a:pPr algn="ctr"/>
            <a:r>
              <a:rPr lang="vi-VN" sz="2000" kern="0" dirty="0">
                <a:effectLst/>
                <a:ea typeface="Calibri" panose="020F0502020204030204" pitchFamily="34" charset="0"/>
                <a:cs typeface="Times New Roman" panose="02020603050405020304" pitchFamily="18" charset="0"/>
              </a:rPr>
              <a:t>	Quản lý tài liệu</a:t>
            </a:r>
            <a:endParaRPr lang="en-US" sz="2000" kern="0" dirty="0">
              <a:solidFill>
                <a:srgbClr val="000000"/>
              </a:solidFill>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6192A5-9777-FA9D-8FF5-0FF05C0504DE}"/>
              </a:ext>
            </a:extLst>
          </p:cNvPr>
          <p:cNvPicPr>
            <a:picLocks noChangeAspect="1"/>
          </p:cNvPicPr>
          <p:nvPr/>
        </p:nvPicPr>
        <p:blipFill>
          <a:blip r:embed="rId2"/>
          <a:stretch>
            <a:fillRect/>
          </a:stretch>
        </p:blipFill>
        <p:spPr>
          <a:xfrm>
            <a:off x="317861" y="1748644"/>
            <a:ext cx="5608806" cy="4066764"/>
          </a:xfrm>
          <a:prstGeom prst="rect">
            <a:avLst/>
          </a:prstGeom>
        </p:spPr>
      </p:pic>
      <p:pic>
        <p:nvPicPr>
          <p:cNvPr id="8" name="Picture 7">
            <a:extLst>
              <a:ext uri="{FF2B5EF4-FFF2-40B4-BE49-F238E27FC236}">
                <a16:creationId xmlns:a16="http://schemas.microsoft.com/office/drawing/2014/main" id="{08865E78-4C7C-1231-DCE1-EFC53F2BCEAD}"/>
              </a:ext>
            </a:extLst>
          </p:cNvPr>
          <p:cNvPicPr>
            <a:picLocks noChangeAspect="1"/>
          </p:cNvPicPr>
          <p:nvPr/>
        </p:nvPicPr>
        <p:blipFill>
          <a:blip r:embed="rId3"/>
          <a:stretch>
            <a:fillRect/>
          </a:stretch>
        </p:blipFill>
        <p:spPr>
          <a:xfrm>
            <a:off x="6119812" y="1748644"/>
            <a:ext cx="5995988" cy="4066764"/>
          </a:xfrm>
          <a:prstGeom prst="rect">
            <a:avLst/>
          </a:prstGeom>
        </p:spPr>
      </p:pic>
    </p:spTree>
    <p:extLst>
      <p:ext uri="{BB962C8B-B14F-4D97-AF65-F5344CB8AC3E}">
        <p14:creationId xmlns:p14="http://schemas.microsoft.com/office/powerpoint/2010/main" val="2363848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vi-VN" sz="4000" b="1" dirty="0">
                <a:solidFill>
                  <a:schemeClr val="accent6"/>
                </a:solidFill>
              </a:rPr>
              <a:t>3.3  Giao diện Admin</a:t>
            </a:r>
            <a:endParaRPr lang="en-US" sz="4000" b="1" dirty="0">
              <a:solidFill>
                <a:schemeClr val="accent6"/>
              </a:solidFill>
            </a:endParaRPr>
          </a:p>
        </p:txBody>
      </p:sp>
      <p:sp>
        <p:nvSpPr>
          <p:cNvPr id="3" name="TextBox 2">
            <a:extLst>
              <a:ext uri="{FF2B5EF4-FFF2-40B4-BE49-F238E27FC236}">
                <a16:creationId xmlns:a16="http://schemas.microsoft.com/office/drawing/2014/main" id="{C9906097-570F-A11E-470C-CE198AA1B35B}"/>
              </a:ext>
            </a:extLst>
          </p:cNvPr>
          <p:cNvSpPr txBox="1"/>
          <p:nvPr/>
        </p:nvSpPr>
        <p:spPr>
          <a:xfrm>
            <a:off x="379461" y="1042593"/>
            <a:ext cx="4572000" cy="400110"/>
          </a:xfrm>
          <a:prstGeom prst="rect">
            <a:avLst/>
          </a:prstGeom>
          <a:noFill/>
        </p:spPr>
        <p:txBody>
          <a:bodyPr wrap="square">
            <a:spAutoFit/>
          </a:bodyPr>
          <a:lstStyle/>
          <a:p>
            <a:pPr algn="ctr"/>
            <a:r>
              <a:rPr lang="vi-VN" sz="2000" kern="0" dirty="0">
                <a:effectLst/>
                <a:ea typeface="Calibri" panose="020F0502020204030204" pitchFamily="34" charset="0"/>
                <a:cs typeface="Times New Roman" panose="02020603050405020304" pitchFamily="18" charset="0"/>
              </a:rPr>
              <a:t>	</a:t>
            </a:r>
            <a:r>
              <a:rPr lang="vi-VN" sz="2000" kern="0" dirty="0">
                <a:ea typeface="Calibri" panose="020F0502020204030204" pitchFamily="34" charset="0"/>
                <a:cs typeface="Times New Roman" panose="02020603050405020304" pitchFamily="18" charset="0"/>
              </a:rPr>
              <a:t>Quản lý video bài giảng</a:t>
            </a:r>
            <a:endParaRPr lang="en-US" sz="2000" kern="0" dirty="0">
              <a:solidFill>
                <a:srgbClr val="000000"/>
              </a:solidFill>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4D93815-02A3-6589-B0FE-59AC97FE1329}"/>
              </a:ext>
            </a:extLst>
          </p:cNvPr>
          <p:cNvSpPr txBox="1"/>
          <p:nvPr/>
        </p:nvSpPr>
        <p:spPr>
          <a:xfrm>
            <a:off x="6661726" y="1075076"/>
            <a:ext cx="4572000" cy="400110"/>
          </a:xfrm>
          <a:prstGeom prst="rect">
            <a:avLst/>
          </a:prstGeom>
          <a:noFill/>
        </p:spPr>
        <p:txBody>
          <a:bodyPr wrap="square">
            <a:spAutoFit/>
          </a:bodyPr>
          <a:lstStyle/>
          <a:p>
            <a:pPr algn="ctr"/>
            <a:r>
              <a:rPr lang="vi-VN" sz="2000" kern="0" dirty="0">
                <a:effectLst/>
                <a:ea typeface="Calibri" panose="020F0502020204030204" pitchFamily="34" charset="0"/>
                <a:cs typeface="Times New Roman" panose="02020603050405020304" pitchFamily="18" charset="0"/>
              </a:rPr>
              <a:t>	Quản lý bài kiêm tra</a:t>
            </a:r>
            <a:endParaRPr lang="en-US" sz="2000" kern="0" dirty="0">
              <a:solidFill>
                <a:srgbClr val="000000"/>
              </a:solidFill>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8D5138C-9620-9695-D209-29AC81C6438C}"/>
              </a:ext>
            </a:extLst>
          </p:cNvPr>
          <p:cNvPicPr>
            <a:picLocks noChangeAspect="1"/>
          </p:cNvPicPr>
          <p:nvPr/>
        </p:nvPicPr>
        <p:blipFill>
          <a:blip r:embed="rId2"/>
          <a:stretch>
            <a:fillRect/>
          </a:stretch>
        </p:blipFill>
        <p:spPr>
          <a:xfrm>
            <a:off x="281614" y="1475186"/>
            <a:ext cx="5524979" cy="4549534"/>
          </a:xfrm>
          <a:prstGeom prst="rect">
            <a:avLst/>
          </a:prstGeom>
        </p:spPr>
      </p:pic>
      <p:pic>
        <p:nvPicPr>
          <p:cNvPr id="8" name="Picture 7">
            <a:extLst>
              <a:ext uri="{FF2B5EF4-FFF2-40B4-BE49-F238E27FC236}">
                <a16:creationId xmlns:a16="http://schemas.microsoft.com/office/drawing/2014/main" id="{19C0084F-97B7-9D5A-4E29-CF8EE89B18BD}"/>
              </a:ext>
            </a:extLst>
          </p:cNvPr>
          <p:cNvPicPr>
            <a:picLocks noChangeAspect="1"/>
          </p:cNvPicPr>
          <p:nvPr/>
        </p:nvPicPr>
        <p:blipFill>
          <a:blip r:embed="rId3"/>
          <a:stretch>
            <a:fillRect/>
          </a:stretch>
        </p:blipFill>
        <p:spPr>
          <a:xfrm>
            <a:off x="5897166" y="1475186"/>
            <a:ext cx="6201701" cy="4549534"/>
          </a:xfrm>
          <a:prstGeom prst="rect">
            <a:avLst/>
          </a:prstGeom>
        </p:spPr>
      </p:pic>
    </p:spTree>
    <p:extLst>
      <p:ext uri="{BB962C8B-B14F-4D97-AF65-F5344CB8AC3E}">
        <p14:creationId xmlns:p14="http://schemas.microsoft.com/office/powerpoint/2010/main" val="1045855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829051" y="2373745"/>
            <a:ext cx="8362950" cy="2531630"/>
          </a:xfrm>
        </p:spPr>
        <p:txBody>
          <a:bodyPr/>
          <a:lstStyle/>
          <a:p>
            <a:pPr algn="ctr"/>
            <a:r>
              <a:rPr lang="en-US" dirty="0" err="1">
                <a:latin typeface="+mn-lt"/>
              </a:rPr>
              <a:t>CHương</a:t>
            </a:r>
            <a:r>
              <a:rPr lang="en-US" dirty="0">
                <a:latin typeface="+mn-lt"/>
              </a:rPr>
              <a:t> </a:t>
            </a:r>
            <a:r>
              <a:rPr lang="vi-VN" dirty="0">
                <a:latin typeface="+mn-lt"/>
              </a:rPr>
              <a:t>4</a:t>
            </a:r>
            <a:r>
              <a:rPr lang="en-US" dirty="0">
                <a:latin typeface="+mn-lt"/>
              </a:rPr>
              <a:t> :</a:t>
            </a:r>
            <a:r>
              <a:rPr lang="vi-VN" dirty="0">
                <a:latin typeface="+mn-lt"/>
              </a:rPr>
              <a:t>Tổng kết</a:t>
            </a:r>
            <a:endParaRPr lang="en-US" dirty="0">
              <a:latin typeface="+mn-lt"/>
            </a:endParaRPr>
          </a:p>
        </p:txBody>
      </p:sp>
    </p:spTree>
    <p:extLst>
      <p:ext uri="{BB962C8B-B14F-4D97-AF65-F5344CB8AC3E}">
        <p14:creationId xmlns:p14="http://schemas.microsoft.com/office/powerpoint/2010/main" val="1573623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vi-VN" sz="4000" b="1" dirty="0">
                <a:solidFill>
                  <a:schemeClr val="accent6"/>
                </a:solidFill>
              </a:rPr>
              <a:t>4.1 Mức độ hoàn thành và khó khăn</a:t>
            </a:r>
            <a:endParaRPr lang="en-US" sz="4000" b="1" dirty="0">
              <a:solidFill>
                <a:schemeClr val="accent6"/>
              </a:solidFill>
            </a:endParaRPr>
          </a:p>
        </p:txBody>
      </p:sp>
      <p:sp>
        <p:nvSpPr>
          <p:cNvPr id="3" name="TextBox 2">
            <a:extLst>
              <a:ext uri="{FF2B5EF4-FFF2-40B4-BE49-F238E27FC236}">
                <a16:creationId xmlns:a16="http://schemas.microsoft.com/office/drawing/2014/main" id="{C9906097-570F-A11E-470C-CE198AA1B35B}"/>
              </a:ext>
            </a:extLst>
          </p:cNvPr>
          <p:cNvSpPr txBox="1"/>
          <p:nvPr/>
        </p:nvSpPr>
        <p:spPr>
          <a:xfrm>
            <a:off x="379461" y="1042593"/>
            <a:ext cx="4572000" cy="400110"/>
          </a:xfrm>
          <a:prstGeom prst="rect">
            <a:avLst/>
          </a:prstGeom>
          <a:noFill/>
        </p:spPr>
        <p:txBody>
          <a:bodyPr wrap="square">
            <a:spAutoFit/>
          </a:bodyPr>
          <a:lstStyle/>
          <a:p>
            <a:pPr algn="ctr"/>
            <a:r>
              <a:rPr lang="vi-VN" sz="2000" kern="0" dirty="0">
                <a:effectLst/>
                <a:ea typeface="Calibri" panose="020F0502020204030204" pitchFamily="34" charset="0"/>
                <a:cs typeface="Times New Roman" panose="02020603050405020304" pitchFamily="18" charset="0"/>
              </a:rPr>
              <a:t>	Mức độ hoàn thành dự án</a:t>
            </a:r>
            <a:endParaRPr lang="en-US" sz="2000" kern="0" dirty="0">
              <a:solidFill>
                <a:srgbClr val="000000"/>
              </a:solidFill>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4D93815-02A3-6589-B0FE-59AC97FE1329}"/>
              </a:ext>
            </a:extLst>
          </p:cNvPr>
          <p:cNvSpPr txBox="1"/>
          <p:nvPr/>
        </p:nvSpPr>
        <p:spPr>
          <a:xfrm>
            <a:off x="6661726" y="1075076"/>
            <a:ext cx="4572000" cy="400110"/>
          </a:xfrm>
          <a:prstGeom prst="rect">
            <a:avLst/>
          </a:prstGeom>
          <a:noFill/>
        </p:spPr>
        <p:txBody>
          <a:bodyPr wrap="square">
            <a:spAutoFit/>
          </a:bodyPr>
          <a:lstStyle/>
          <a:p>
            <a:pPr algn="ctr"/>
            <a:r>
              <a:rPr lang="vi-VN" sz="2000" kern="0" dirty="0">
                <a:effectLst/>
                <a:ea typeface="Calibri" panose="020F0502020204030204" pitchFamily="34" charset="0"/>
                <a:cs typeface="Times New Roman" panose="02020603050405020304" pitchFamily="18" charset="0"/>
              </a:rPr>
              <a:t>	</a:t>
            </a:r>
            <a:r>
              <a:rPr lang="vi-VN" sz="2000" kern="0" dirty="0">
                <a:ea typeface="Calibri" panose="020F0502020204030204" pitchFamily="34" charset="0"/>
                <a:cs typeface="Times New Roman" panose="02020603050405020304" pitchFamily="18" charset="0"/>
              </a:rPr>
              <a:t>Khó khăn và cách giải quyết</a:t>
            </a:r>
            <a:endParaRPr lang="en-US" sz="2000" kern="0" dirty="0">
              <a:solidFill>
                <a:srgbClr val="000000"/>
              </a:solidFill>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114763C-5B51-A13D-849C-6B028E8C935A}"/>
              </a:ext>
            </a:extLst>
          </p:cNvPr>
          <p:cNvPicPr>
            <a:picLocks noChangeAspect="1"/>
          </p:cNvPicPr>
          <p:nvPr/>
        </p:nvPicPr>
        <p:blipFill>
          <a:blip r:embed="rId2"/>
          <a:stretch>
            <a:fillRect/>
          </a:stretch>
        </p:blipFill>
        <p:spPr>
          <a:xfrm>
            <a:off x="230841" y="1475186"/>
            <a:ext cx="5666325" cy="4549534"/>
          </a:xfrm>
          <a:prstGeom prst="rect">
            <a:avLst/>
          </a:prstGeom>
        </p:spPr>
      </p:pic>
      <p:pic>
        <p:nvPicPr>
          <p:cNvPr id="10" name="Picture 9">
            <a:extLst>
              <a:ext uri="{FF2B5EF4-FFF2-40B4-BE49-F238E27FC236}">
                <a16:creationId xmlns:a16="http://schemas.microsoft.com/office/drawing/2014/main" id="{559BAD11-67F0-7C14-F8CD-DD670B8DBC19}"/>
              </a:ext>
            </a:extLst>
          </p:cNvPr>
          <p:cNvPicPr>
            <a:picLocks noChangeAspect="1"/>
          </p:cNvPicPr>
          <p:nvPr/>
        </p:nvPicPr>
        <p:blipFill>
          <a:blip r:embed="rId3"/>
          <a:stretch>
            <a:fillRect/>
          </a:stretch>
        </p:blipFill>
        <p:spPr>
          <a:xfrm>
            <a:off x="5897166" y="1475186"/>
            <a:ext cx="5509737" cy="2394081"/>
          </a:xfrm>
          <a:prstGeom prst="rect">
            <a:avLst/>
          </a:prstGeom>
        </p:spPr>
      </p:pic>
      <p:pic>
        <p:nvPicPr>
          <p:cNvPr id="12" name="Picture 11">
            <a:extLst>
              <a:ext uri="{FF2B5EF4-FFF2-40B4-BE49-F238E27FC236}">
                <a16:creationId xmlns:a16="http://schemas.microsoft.com/office/drawing/2014/main" id="{2C749D3B-008A-5641-6E30-8D2933D2E299}"/>
              </a:ext>
            </a:extLst>
          </p:cNvPr>
          <p:cNvPicPr>
            <a:picLocks noChangeAspect="1"/>
          </p:cNvPicPr>
          <p:nvPr/>
        </p:nvPicPr>
        <p:blipFill>
          <a:blip r:embed="rId4"/>
          <a:stretch>
            <a:fillRect/>
          </a:stretch>
        </p:blipFill>
        <p:spPr>
          <a:xfrm>
            <a:off x="5897165" y="3869267"/>
            <a:ext cx="5509737" cy="2155453"/>
          </a:xfrm>
          <a:prstGeom prst="rect">
            <a:avLst/>
          </a:prstGeom>
        </p:spPr>
      </p:pic>
    </p:spTree>
    <p:extLst>
      <p:ext uri="{BB962C8B-B14F-4D97-AF65-F5344CB8AC3E}">
        <p14:creationId xmlns:p14="http://schemas.microsoft.com/office/powerpoint/2010/main" val="3211230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vi-VN" sz="4000" b="1" dirty="0">
                <a:solidFill>
                  <a:schemeClr val="accent6"/>
                </a:solidFill>
              </a:rPr>
              <a:t>4.2 Kinh nghiệm làm việc nhóm</a:t>
            </a:r>
            <a:endParaRPr lang="en-US" sz="4000" b="1" dirty="0">
              <a:solidFill>
                <a:schemeClr val="accent6"/>
              </a:solidFill>
            </a:endParaRPr>
          </a:p>
        </p:txBody>
      </p:sp>
      <p:sp>
        <p:nvSpPr>
          <p:cNvPr id="4" name="TextBox 3">
            <a:extLst>
              <a:ext uri="{FF2B5EF4-FFF2-40B4-BE49-F238E27FC236}">
                <a16:creationId xmlns:a16="http://schemas.microsoft.com/office/drawing/2014/main" id="{4E2EBD62-79BD-38FD-183D-E6C9F4063672}"/>
              </a:ext>
            </a:extLst>
          </p:cNvPr>
          <p:cNvSpPr txBox="1"/>
          <p:nvPr/>
        </p:nvSpPr>
        <p:spPr>
          <a:xfrm>
            <a:off x="1592793" y="1106679"/>
            <a:ext cx="10646833" cy="1938992"/>
          </a:xfrm>
          <a:prstGeom prst="rect">
            <a:avLst/>
          </a:prstGeom>
          <a:noFill/>
        </p:spPr>
        <p:txBody>
          <a:bodyPr wrap="square">
            <a:spAutoFit/>
          </a:bodyPr>
          <a:lstStyle/>
          <a:p>
            <a:pPr algn="just">
              <a:buFont typeface="+mj-lt"/>
              <a:buAutoNum type="arabicPeriod"/>
            </a:pPr>
            <a:r>
              <a:rPr lang="vi-VN" sz="2400" b="0" i="0" dirty="0">
                <a:solidFill>
                  <a:srgbClr val="374151"/>
                </a:solidFill>
                <a:effectLst/>
                <a:latin typeface="Söhne"/>
              </a:rPr>
              <a:t>Tôn trọng ý kiến của người khác</a:t>
            </a:r>
          </a:p>
          <a:p>
            <a:pPr algn="just">
              <a:buFont typeface="+mj-lt"/>
              <a:buAutoNum type="arabicPeriod"/>
            </a:pPr>
            <a:r>
              <a:rPr lang="vi-VN" sz="2400" b="0" i="0" dirty="0">
                <a:solidFill>
                  <a:srgbClr val="374151"/>
                </a:solidFill>
                <a:effectLst/>
                <a:latin typeface="Söhne"/>
              </a:rPr>
              <a:t>Giúp đỡ nhau trong công việc</a:t>
            </a:r>
          </a:p>
          <a:p>
            <a:pPr algn="just">
              <a:buFont typeface="+mj-lt"/>
              <a:buAutoNum type="arabicPeriod"/>
            </a:pPr>
            <a:r>
              <a:rPr lang="vi-VN" sz="2400" b="0" i="0" dirty="0">
                <a:solidFill>
                  <a:srgbClr val="374151"/>
                </a:solidFill>
                <a:effectLst/>
                <a:latin typeface="Söhne"/>
              </a:rPr>
              <a:t>Giao tiếp nhiều để giải quyết công việc nhanh chóng</a:t>
            </a:r>
          </a:p>
          <a:p>
            <a:pPr algn="just">
              <a:buFont typeface="+mj-lt"/>
              <a:buAutoNum type="arabicPeriod"/>
            </a:pPr>
            <a:r>
              <a:rPr lang="vi-VN" sz="2400" b="0" i="0" dirty="0">
                <a:solidFill>
                  <a:srgbClr val="374151"/>
                </a:solidFill>
                <a:effectLst/>
                <a:latin typeface="Söhne"/>
              </a:rPr>
              <a:t>Tự chủ động trong công việc và tìm kiếm sự giúp đỡ khi gặp khó khăn</a:t>
            </a:r>
          </a:p>
          <a:p>
            <a:pPr algn="just">
              <a:buFont typeface="+mj-lt"/>
              <a:buAutoNum type="arabicPeriod"/>
            </a:pPr>
            <a:r>
              <a:rPr lang="vi-VN" sz="2400" b="0" i="0" dirty="0">
                <a:solidFill>
                  <a:srgbClr val="374151"/>
                </a:solidFill>
                <a:effectLst/>
                <a:latin typeface="Söhne"/>
              </a:rPr>
              <a:t>Chịu trách nhiệm và kiểm tra công việc của mình để tránh lỗi sau này</a:t>
            </a:r>
            <a:endParaRPr lang="vi-VN" b="0" i="0" dirty="0">
              <a:solidFill>
                <a:srgbClr val="374151"/>
              </a:solidFill>
              <a:effectLst/>
              <a:latin typeface="Söhne"/>
            </a:endParaRPr>
          </a:p>
        </p:txBody>
      </p:sp>
      <p:pic>
        <p:nvPicPr>
          <p:cNvPr id="1026" name="Picture 2" descr="Kinh nghiệm làm việc nhóm cực kỳ hiệu quả mà bạn nên biết">
            <a:extLst>
              <a:ext uri="{FF2B5EF4-FFF2-40B4-BE49-F238E27FC236}">
                <a16:creationId xmlns:a16="http://schemas.microsoft.com/office/drawing/2014/main" id="{83084E4B-D23E-8002-0183-0D87EAABC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132" y="3130337"/>
            <a:ext cx="910907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917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algn="ctr"/>
            <a:r>
              <a:rPr lang="vi-VN" sz="4000" b="1" dirty="0">
                <a:solidFill>
                  <a:schemeClr val="accent6"/>
                </a:solidFill>
              </a:rPr>
              <a:t>4. Hướng phát triển dự án trong tương lai</a:t>
            </a:r>
            <a:endParaRPr lang="en-US" sz="4000" b="1" dirty="0">
              <a:solidFill>
                <a:schemeClr val="accent6"/>
              </a:solidFill>
            </a:endParaRPr>
          </a:p>
        </p:txBody>
      </p:sp>
      <p:sp>
        <p:nvSpPr>
          <p:cNvPr id="4" name="TextBox 3">
            <a:extLst>
              <a:ext uri="{FF2B5EF4-FFF2-40B4-BE49-F238E27FC236}">
                <a16:creationId xmlns:a16="http://schemas.microsoft.com/office/drawing/2014/main" id="{4E2EBD62-79BD-38FD-183D-E6C9F4063672}"/>
              </a:ext>
            </a:extLst>
          </p:cNvPr>
          <p:cNvSpPr txBox="1"/>
          <p:nvPr/>
        </p:nvSpPr>
        <p:spPr>
          <a:xfrm>
            <a:off x="1617133" y="1120676"/>
            <a:ext cx="9135533" cy="2308324"/>
          </a:xfrm>
          <a:prstGeom prst="rect">
            <a:avLst/>
          </a:prstGeom>
          <a:noFill/>
        </p:spPr>
        <p:txBody>
          <a:bodyPr wrap="square">
            <a:spAutoFit/>
          </a:bodyPr>
          <a:lstStyle/>
          <a:p>
            <a:pPr algn="just">
              <a:buFont typeface="+mj-lt"/>
              <a:buAutoNum type="arabicPeriod"/>
            </a:pPr>
            <a:r>
              <a:rPr lang="vi-VN" sz="2400" b="0" i="0" dirty="0">
                <a:solidFill>
                  <a:srgbClr val="374151"/>
                </a:solidFill>
                <a:effectLst/>
                <a:latin typeface="Söhne"/>
              </a:rPr>
              <a:t>Điểm danh, thi online và gửi SMS</a:t>
            </a:r>
          </a:p>
          <a:p>
            <a:pPr algn="just">
              <a:buFont typeface="+mj-lt"/>
              <a:buAutoNum type="arabicPeriod"/>
            </a:pPr>
            <a:r>
              <a:rPr lang="vi-VN" sz="2400" b="0" i="0" dirty="0">
                <a:solidFill>
                  <a:srgbClr val="374151"/>
                </a:solidFill>
                <a:effectLst/>
                <a:latin typeface="Söhne"/>
              </a:rPr>
              <a:t>Phát triển học trực tuyến</a:t>
            </a:r>
          </a:p>
          <a:p>
            <a:pPr algn="just">
              <a:buFont typeface="+mj-lt"/>
              <a:buAutoNum type="arabicPeriod"/>
            </a:pPr>
            <a:r>
              <a:rPr lang="vi-VN" sz="2400" b="0" i="0" dirty="0">
                <a:solidFill>
                  <a:srgbClr val="374151"/>
                </a:solidFill>
                <a:effectLst/>
                <a:latin typeface="Söhne"/>
              </a:rPr>
              <a:t>Xây dựng ứng dụng di động</a:t>
            </a:r>
          </a:p>
          <a:p>
            <a:pPr algn="just">
              <a:buFont typeface="+mj-lt"/>
              <a:buAutoNum type="arabicPeriod"/>
            </a:pPr>
            <a:r>
              <a:rPr lang="vi-VN" sz="2400" b="0" i="0" dirty="0">
                <a:solidFill>
                  <a:srgbClr val="374151"/>
                </a:solidFill>
                <a:effectLst/>
                <a:latin typeface="Söhne"/>
              </a:rPr>
              <a:t>Giao tài liệu học tập</a:t>
            </a:r>
          </a:p>
          <a:p>
            <a:pPr marL="342900" indent="-342900" algn="just">
              <a:buFont typeface="Wingdings" panose="05000000000000000000" pitchFamily="2" charset="2"/>
              <a:buChar char="Ø"/>
            </a:pPr>
            <a:r>
              <a:rPr lang="vi-VN" sz="2400" b="0" i="0" dirty="0">
                <a:solidFill>
                  <a:srgbClr val="374151"/>
                </a:solidFill>
                <a:effectLst/>
                <a:latin typeface="Söhne"/>
              </a:rPr>
              <a:t>Nhóm sẽ tiếp tục nghiên cứu và tìm hiểu để phát triển các chức năng này trong tương lai</a:t>
            </a:r>
            <a:endParaRPr lang="vi-VN" b="0" i="0" dirty="0">
              <a:solidFill>
                <a:srgbClr val="374151"/>
              </a:solidFill>
              <a:effectLst/>
              <a:latin typeface="Söhne"/>
            </a:endParaRPr>
          </a:p>
        </p:txBody>
      </p:sp>
      <p:pic>
        <p:nvPicPr>
          <p:cNvPr id="2054" name="Picture 6" descr="10 cách quản lý lớp học trực tuyến hiệu quả giáo viên cần biết">
            <a:extLst>
              <a:ext uri="{FF2B5EF4-FFF2-40B4-BE49-F238E27FC236}">
                <a16:creationId xmlns:a16="http://schemas.microsoft.com/office/drawing/2014/main" id="{830DDB43-63B4-F772-939F-75BF30FD7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017" y="3415003"/>
            <a:ext cx="9069916"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080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768786" y="3288897"/>
            <a:ext cx="4169664" cy="667512"/>
          </a:xfrm>
        </p:spPr>
        <p:txBody>
          <a:bodyPr/>
          <a:lstStyle/>
          <a:p>
            <a:r>
              <a:rPr lang="en-US" dirty="0">
                <a:latin typeface="+mn-lt"/>
              </a:rPr>
              <a:t>THANK YOU</a:t>
            </a:r>
          </a:p>
        </p:txBody>
      </p:sp>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276600" y="2363900"/>
            <a:ext cx="8915400" cy="1588668"/>
          </a:xfrm>
        </p:spPr>
        <p:txBody>
          <a:bodyPr/>
          <a:lstStyle/>
          <a:p>
            <a:pPr algn="ctr"/>
            <a:r>
              <a:rPr lang="en-US" dirty="0" err="1">
                <a:latin typeface="+mn-lt"/>
              </a:rPr>
              <a:t>CHương</a:t>
            </a:r>
            <a:r>
              <a:rPr lang="en-US" dirty="0">
                <a:latin typeface="+mn-lt"/>
              </a:rPr>
              <a:t> 1 :</a:t>
            </a:r>
            <a:r>
              <a:rPr lang="vi-VN" dirty="0">
                <a:latin typeface="+mn-lt"/>
              </a:rPr>
              <a:t>Giới thiệu về đề tài</a:t>
            </a:r>
            <a:endParaRPr lang="en-US" dirty="0">
              <a:latin typeface="+mn-lt"/>
            </a:endParaRPr>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4DDBB8D-EC03-908E-1BB2-4BD92E958BEB}"/>
              </a:ext>
            </a:extLst>
          </p:cNvPr>
          <p:cNvSpPr>
            <a:spLocks noGrp="1"/>
          </p:cNvSpPr>
          <p:nvPr>
            <p:ph idx="1"/>
          </p:nvPr>
        </p:nvSpPr>
        <p:spPr>
          <a:xfrm>
            <a:off x="472599" y="1307690"/>
            <a:ext cx="5519548" cy="4955458"/>
          </a:xfrm>
        </p:spPr>
        <p:txBody>
          <a:bodyPr/>
          <a:lstStyle/>
          <a:p>
            <a:pPr algn="just">
              <a:buClr>
                <a:schemeClr val="tx2">
                  <a:lumMod val="50000"/>
                </a:schemeClr>
              </a:buClr>
            </a:pPr>
            <a:r>
              <a:rPr lang="vi-VN" sz="2000" dirty="0">
                <a:solidFill>
                  <a:schemeClr val="tx1"/>
                </a:solidFill>
              </a:rPr>
              <a:t>Ứng dụng CNTT trong dạy và học mang lại nhiều lợi ích cho học sinh. Các trang web cung cấp tài liệu phong phú và bài tập đa dạng giúp học sinh hiểu sâu hơn và rèn luyện kỹ năng giải quyết bài tập. Hình ảnh, phim minh họa và thí nghiệm ảo hỗ trợ việc học các môn học trừu tượng. Học sinh có thể giao lưu, chia sẻ kinh nghiệm và tìm hiểu về ứng dụng của kiến thức học trong cuộc sống và nghề nghiệp. Tất cả điều này kích thích hứng thú và đam mê học tập của học sinh.</a:t>
            </a:r>
            <a:endParaRPr lang="en-US" sz="2000" dirty="0"/>
          </a:p>
        </p:txBody>
      </p:sp>
      <p:sp>
        <p:nvSpPr>
          <p:cNvPr id="11" name="Title 1">
            <a:extLst>
              <a:ext uri="{FF2B5EF4-FFF2-40B4-BE49-F238E27FC236}">
                <a16:creationId xmlns:a16="http://schemas.microsoft.com/office/drawing/2014/main" id="{3F7C0B8C-B7F9-990C-58AD-71AA0DE33FC4}"/>
              </a:ext>
            </a:extLst>
          </p:cNvPr>
          <p:cNvSpPr>
            <a:spLocks noGrp="1"/>
          </p:cNvSpPr>
          <p:nvPr>
            <p:ph type="title"/>
          </p:nvPr>
        </p:nvSpPr>
        <p:spPr>
          <a:xfrm>
            <a:off x="1619251" y="439674"/>
            <a:ext cx="9686924" cy="768096"/>
          </a:xfrm>
        </p:spPr>
        <p:txBody>
          <a:bodyPr/>
          <a:lstStyle/>
          <a:p>
            <a:pPr algn="ctr"/>
            <a:r>
              <a:rPr lang="en-US" sz="4000" dirty="0">
                <a:latin typeface="+mn-lt"/>
              </a:rPr>
              <a:t>1.</a:t>
            </a:r>
            <a:r>
              <a:rPr lang="vi-VN" sz="4000" dirty="0">
                <a:latin typeface="+mn-lt"/>
              </a:rPr>
              <a:t>1 Tổng quan</a:t>
            </a:r>
            <a:endParaRPr lang="en-US" sz="4000" dirty="0">
              <a:latin typeface="+mn-lt"/>
            </a:endParaRPr>
          </a:p>
        </p:txBody>
      </p:sp>
      <p:pic>
        <p:nvPicPr>
          <p:cNvPr id="4" name="Picture 3">
            <a:extLst>
              <a:ext uri="{FF2B5EF4-FFF2-40B4-BE49-F238E27FC236}">
                <a16:creationId xmlns:a16="http://schemas.microsoft.com/office/drawing/2014/main" id="{89D3CF3D-6EF9-3C07-CA89-DFBD40D4F4A8}"/>
              </a:ext>
            </a:extLst>
          </p:cNvPr>
          <p:cNvPicPr>
            <a:picLocks noChangeAspect="1"/>
          </p:cNvPicPr>
          <p:nvPr/>
        </p:nvPicPr>
        <p:blipFill>
          <a:blip r:embed="rId2"/>
          <a:stretch>
            <a:fillRect/>
          </a:stretch>
        </p:blipFill>
        <p:spPr>
          <a:xfrm>
            <a:off x="6386646" y="1307690"/>
            <a:ext cx="5271954" cy="3442110"/>
          </a:xfrm>
          <a:prstGeom prst="rect">
            <a:avLst/>
          </a:prstGeom>
        </p:spPr>
      </p:pic>
    </p:spTree>
    <p:extLst>
      <p:ext uri="{BB962C8B-B14F-4D97-AF65-F5344CB8AC3E}">
        <p14:creationId xmlns:p14="http://schemas.microsoft.com/office/powerpoint/2010/main" val="2070431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F7C0B8C-B7F9-990C-58AD-71AA0DE33FC4}"/>
              </a:ext>
            </a:extLst>
          </p:cNvPr>
          <p:cNvSpPr>
            <a:spLocks noGrp="1"/>
          </p:cNvSpPr>
          <p:nvPr>
            <p:ph type="title"/>
          </p:nvPr>
        </p:nvSpPr>
        <p:spPr>
          <a:xfrm>
            <a:off x="1283741" y="311400"/>
            <a:ext cx="8273214" cy="768096"/>
          </a:xfrm>
        </p:spPr>
        <p:txBody>
          <a:bodyPr/>
          <a:lstStyle/>
          <a:p>
            <a:pPr algn="ctr"/>
            <a:r>
              <a:rPr lang="en-US" sz="4000" dirty="0">
                <a:latin typeface="+mn-lt"/>
              </a:rPr>
              <a:t>1.</a:t>
            </a:r>
            <a:r>
              <a:rPr lang="vi-VN" sz="4000" dirty="0">
                <a:latin typeface="+mn-lt"/>
              </a:rPr>
              <a:t>2 Công cụ và công nghệ</a:t>
            </a:r>
            <a:endParaRPr lang="en-US" sz="4000" dirty="0">
              <a:latin typeface="+mn-lt"/>
            </a:endParaRPr>
          </a:p>
        </p:txBody>
      </p:sp>
      <p:pic>
        <p:nvPicPr>
          <p:cNvPr id="5" name="Picture 4">
            <a:extLst>
              <a:ext uri="{FF2B5EF4-FFF2-40B4-BE49-F238E27FC236}">
                <a16:creationId xmlns:a16="http://schemas.microsoft.com/office/drawing/2014/main" id="{617D9CD9-33A2-61B4-2AAA-1743AC4FD1D1}"/>
              </a:ext>
            </a:extLst>
          </p:cNvPr>
          <p:cNvPicPr>
            <a:picLocks noChangeAspect="1"/>
          </p:cNvPicPr>
          <p:nvPr/>
        </p:nvPicPr>
        <p:blipFill>
          <a:blip r:embed="rId2"/>
          <a:stretch>
            <a:fillRect/>
          </a:stretch>
        </p:blipFill>
        <p:spPr>
          <a:xfrm>
            <a:off x="497050" y="2607301"/>
            <a:ext cx="4527234" cy="3136204"/>
          </a:xfrm>
          <a:prstGeom prst="rect">
            <a:avLst/>
          </a:prstGeom>
        </p:spPr>
      </p:pic>
      <p:sp>
        <p:nvSpPr>
          <p:cNvPr id="6" name="Title 1">
            <a:extLst>
              <a:ext uri="{FF2B5EF4-FFF2-40B4-BE49-F238E27FC236}">
                <a16:creationId xmlns:a16="http://schemas.microsoft.com/office/drawing/2014/main" id="{E2919221-7783-5799-550A-E3F3EB353A4E}"/>
              </a:ext>
            </a:extLst>
          </p:cNvPr>
          <p:cNvSpPr txBox="1">
            <a:spLocks/>
          </p:cNvSpPr>
          <p:nvPr/>
        </p:nvSpPr>
        <p:spPr>
          <a:xfrm>
            <a:off x="364425" y="1565013"/>
            <a:ext cx="4748349" cy="76809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vi-VN" sz="4000" dirty="0">
                <a:solidFill>
                  <a:schemeClr val="tx1"/>
                </a:solidFill>
                <a:latin typeface="+mn-lt"/>
              </a:rPr>
              <a:t>Công cụ </a:t>
            </a:r>
            <a:endParaRPr lang="en-US" sz="4000" dirty="0">
              <a:solidFill>
                <a:schemeClr val="tx1"/>
              </a:solidFill>
              <a:latin typeface="+mn-lt"/>
            </a:endParaRPr>
          </a:p>
        </p:txBody>
      </p:sp>
      <p:sp>
        <p:nvSpPr>
          <p:cNvPr id="7" name="Title 1">
            <a:extLst>
              <a:ext uri="{FF2B5EF4-FFF2-40B4-BE49-F238E27FC236}">
                <a16:creationId xmlns:a16="http://schemas.microsoft.com/office/drawing/2014/main" id="{CD20C05F-BFD0-396B-EFED-7BCD0C2D1BB1}"/>
              </a:ext>
            </a:extLst>
          </p:cNvPr>
          <p:cNvSpPr txBox="1">
            <a:spLocks/>
          </p:cNvSpPr>
          <p:nvPr/>
        </p:nvSpPr>
        <p:spPr>
          <a:xfrm>
            <a:off x="6681335" y="1606026"/>
            <a:ext cx="4178077" cy="76809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vi-VN" sz="4000" dirty="0">
                <a:solidFill>
                  <a:schemeClr val="tx1"/>
                </a:solidFill>
                <a:latin typeface="+mn-lt"/>
              </a:rPr>
              <a:t>công nghệ</a:t>
            </a:r>
            <a:endParaRPr lang="en-US" sz="4000" dirty="0">
              <a:solidFill>
                <a:schemeClr val="tx1"/>
              </a:solidFill>
              <a:latin typeface="+mn-lt"/>
            </a:endParaRPr>
          </a:p>
        </p:txBody>
      </p:sp>
      <p:pic>
        <p:nvPicPr>
          <p:cNvPr id="9" name="Picture 8">
            <a:extLst>
              <a:ext uri="{FF2B5EF4-FFF2-40B4-BE49-F238E27FC236}">
                <a16:creationId xmlns:a16="http://schemas.microsoft.com/office/drawing/2014/main" id="{7CA1C596-37B3-A1B0-6E2F-57C0E0CDE5E2}"/>
              </a:ext>
            </a:extLst>
          </p:cNvPr>
          <p:cNvPicPr>
            <a:picLocks noChangeAspect="1"/>
          </p:cNvPicPr>
          <p:nvPr/>
        </p:nvPicPr>
        <p:blipFill>
          <a:blip r:embed="rId3"/>
          <a:stretch>
            <a:fillRect/>
          </a:stretch>
        </p:blipFill>
        <p:spPr>
          <a:xfrm>
            <a:off x="6372157" y="2607301"/>
            <a:ext cx="4993933" cy="3039685"/>
          </a:xfrm>
          <a:prstGeom prst="rect">
            <a:avLst/>
          </a:prstGeom>
        </p:spPr>
      </p:pic>
    </p:spTree>
    <p:extLst>
      <p:ext uri="{BB962C8B-B14F-4D97-AF65-F5344CB8AC3E}">
        <p14:creationId xmlns:p14="http://schemas.microsoft.com/office/powerpoint/2010/main" val="1891207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4DDBB8D-EC03-908E-1BB2-4BD92E958BEB}"/>
              </a:ext>
            </a:extLst>
          </p:cNvPr>
          <p:cNvSpPr>
            <a:spLocks noGrp="1"/>
          </p:cNvSpPr>
          <p:nvPr>
            <p:ph idx="1"/>
          </p:nvPr>
        </p:nvSpPr>
        <p:spPr>
          <a:xfrm>
            <a:off x="472599" y="1307690"/>
            <a:ext cx="5519548" cy="4955458"/>
          </a:xfrm>
        </p:spPr>
        <p:txBody>
          <a:bodyPr/>
          <a:lstStyle/>
          <a:p>
            <a:pPr algn="just">
              <a:buClr>
                <a:schemeClr val="tx2">
                  <a:lumMod val="50000"/>
                </a:schemeClr>
              </a:buClr>
            </a:pPr>
            <a:r>
              <a:rPr lang="vi-VN" sz="2000" dirty="0">
                <a:solidFill>
                  <a:schemeClr val="tx1"/>
                </a:solidFill>
              </a:rPr>
              <a:t>HTML (Hyper Text Markup Language): Ngôn ngữ đánh dấu tiêu chuẩn để tạo các trang web</a:t>
            </a:r>
          </a:p>
          <a:p>
            <a:pPr algn="just">
              <a:buClr>
                <a:schemeClr val="tx2">
                  <a:lumMod val="50000"/>
                </a:schemeClr>
              </a:buClr>
            </a:pPr>
            <a:r>
              <a:rPr lang="vi-VN" sz="2000" dirty="0">
                <a:solidFill>
                  <a:schemeClr val="tx1"/>
                </a:solidFill>
              </a:rPr>
              <a:t>CSS (Cascading Style Sheets): Mô tả cách các phần tử HTML được hiển thị trên màn hình.</a:t>
            </a:r>
          </a:p>
          <a:p>
            <a:pPr algn="just">
              <a:buClr>
                <a:schemeClr val="tx2">
                  <a:lumMod val="50000"/>
                </a:schemeClr>
              </a:buClr>
            </a:pPr>
            <a:r>
              <a:rPr lang="vi-VN" sz="2000" dirty="0">
                <a:solidFill>
                  <a:schemeClr val="tx1"/>
                </a:solidFill>
              </a:rPr>
              <a:t>PHP (PHP: Hypertext Preprocessor): Ngôn ngữ lập trình web phổ biến</a:t>
            </a:r>
          </a:p>
          <a:p>
            <a:pPr algn="just">
              <a:buClr>
                <a:schemeClr val="tx2">
                  <a:lumMod val="50000"/>
                </a:schemeClr>
              </a:buClr>
            </a:pPr>
            <a:r>
              <a:rPr lang="vi-VN" sz="2000" dirty="0">
                <a:solidFill>
                  <a:schemeClr val="tx1"/>
                </a:solidFill>
              </a:rPr>
              <a:t>MySQL: Hệ quản trị cơ sở dữ liệu phổ biến và mạnh mẽ</a:t>
            </a:r>
          </a:p>
          <a:p>
            <a:pPr algn="just">
              <a:buClr>
                <a:schemeClr val="tx2">
                  <a:lumMod val="50000"/>
                </a:schemeClr>
              </a:buClr>
            </a:pPr>
            <a:r>
              <a:rPr lang="vi-VN" sz="2000" dirty="0">
                <a:solidFill>
                  <a:schemeClr val="tx1"/>
                </a:solidFill>
              </a:rPr>
              <a:t>XAMPP: Môi trường phát triển web mã nguồn mở và miễn phí, bao gồm Apache, MySQL, PHP và Perl</a:t>
            </a:r>
            <a:endParaRPr lang="en-US" sz="2000" dirty="0"/>
          </a:p>
        </p:txBody>
      </p:sp>
      <p:sp>
        <p:nvSpPr>
          <p:cNvPr id="11" name="Title 1">
            <a:extLst>
              <a:ext uri="{FF2B5EF4-FFF2-40B4-BE49-F238E27FC236}">
                <a16:creationId xmlns:a16="http://schemas.microsoft.com/office/drawing/2014/main" id="{3F7C0B8C-B7F9-990C-58AD-71AA0DE33FC4}"/>
              </a:ext>
            </a:extLst>
          </p:cNvPr>
          <p:cNvSpPr>
            <a:spLocks noGrp="1"/>
          </p:cNvSpPr>
          <p:nvPr>
            <p:ph type="title"/>
          </p:nvPr>
        </p:nvSpPr>
        <p:spPr>
          <a:xfrm>
            <a:off x="1619251" y="439674"/>
            <a:ext cx="9686924" cy="768096"/>
          </a:xfrm>
        </p:spPr>
        <p:txBody>
          <a:bodyPr/>
          <a:lstStyle/>
          <a:p>
            <a:pPr algn="ctr"/>
            <a:r>
              <a:rPr lang="en-US" sz="4000" dirty="0">
                <a:latin typeface="+mn-lt"/>
              </a:rPr>
              <a:t>1.</a:t>
            </a:r>
            <a:r>
              <a:rPr lang="vi-VN" sz="4000" dirty="0">
                <a:latin typeface="+mn-lt"/>
              </a:rPr>
              <a:t>3 cơ sở lý thuyết</a:t>
            </a:r>
            <a:endParaRPr lang="en-US" sz="4000" dirty="0">
              <a:latin typeface="+mn-lt"/>
            </a:endParaRPr>
          </a:p>
        </p:txBody>
      </p:sp>
      <p:pic>
        <p:nvPicPr>
          <p:cNvPr id="3" name="Picture 2">
            <a:extLst>
              <a:ext uri="{FF2B5EF4-FFF2-40B4-BE49-F238E27FC236}">
                <a16:creationId xmlns:a16="http://schemas.microsoft.com/office/drawing/2014/main" id="{C1C42806-7191-AEDA-565E-CB19EAD70DCE}"/>
              </a:ext>
            </a:extLst>
          </p:cNvPr>
          <p:cNvPicPr>
            <a:picLocks noChangeAspect="1"/>
          </p:cNvPicPr>
          <p:nvPr/>
        </p:nvPicPr>
        <p:blipFill>
          <a:blip r:embed="rId2"/>
          <a:stretch>
            <a:fillRect/>
          </a:stretch>
        </p:blipFill>
        <p:spPr>
          <a:xfrm>
            <a:off x="6825226" y="1437155"/>
            <a:ext cx="4973483" cy="3724780"/>
          </a:xfrm>
          <a:prstGeom prst="rect">
            <a:avLst/>
          </a:prstGeom>
        </p:spPr>
      </p:pic>
    </p:spTree>
    <p:extLst>
      <p:ext uri="{BB962C8B-B14F-4D97-AF65-F5344CB8AC3E}">
        <p14:creationId xmlns:p14="http://schemas.microsoft.com/office/powerpoint/2010/main" val="2061078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685800" y="446157"/>
            <a:ext cx="1095375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vi-VN" sz="4000" b="1" dirty="0">
                <a:solidFill>
                  <a:srgbClr val="1F2C8F"/>
                </a:solidFill>
                <a:latin typeface="Sabon Next LT"/>
              </a:rPr>
              <a:t>1.4 Mô hình làm việc(Mô hình thác nước)</a:t>
            </a:r>
            <a:endParaRPr kumimoji="0" lang="en-US" sz="4000" b="1" i="0" u="none" strike="noStrike" kern="1200" cap="none" spc="0" normalizeH="0" baseline="0" noProof="0" dirty="0">
              <a:ln>
                <a:noFill/>
              </a:ln>
              <a:solidFill>
                <a:srgbClr val="1F2C8F"/>
              </a:solidFill>
              <a:effectLst/>
              <a:uLnTx/>
              <a:uFillTx/>
              <a:latin typeface="Sabon Next LT"/>
              <a:ea typeface="+mn-ea"/>
              <a:cs typeface="+mn-cs"/>
            </a:endParaRPr>
          </a:p>
        </p:txBody>
      </p:sp>
      <p:sp>
        <p:nvSpPr>
          <p:cNvPr id="9" name="TextBox 8">
            <a:extLst>
              <a:ext uri="{FF2B5EF4-FFF2-40B4-BE49-F238E27FC236}">
                <a16:creationId xmlns:a16="http://schemas.microsoft.com/office/drawing/2014/main" id="{D0D4F55B-7552-62F2-0424-08DF395BDC5B}"/>
              </a:ext>
            </a:extLst>
          </p:cNvPr>
          <p:cNvSpPr txBox="1"/>
          <p:nvPr/>
        </p:nvSpPr>
        <p:spPr>
          <a:xfrm>
            <a:off x="171449" y="1406187"/>
            <a:ext cx="5314951" cy="3911648"/>
          </a:xfrm>
          <a:prstGeom prst="rect">
            <a:avLst/>
          </a:prstGeom>
          <a:noFill/>
        </p:spPr>
        <p:txBody>
          <a:bodyPr wrap="square"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1F2C8F"/>
                </a:solidFill>
                <a:effectLst/>
                <a:uLnTx/>
                <a:uFillTx/>
                <a:latin typeface="Sabon Next LT"/>
                <a:ea typeface="+mn-ea"/>
                <a:cs typeface="+mn-cs"/>
              </a:rPr>
              <a:t> </a:t>
            </a:r>
            <a:r>
              <a:rPr kumimoji="0" lang="vi-VN" sz="2400" b="0" i="0" u="none" strike="noStrike" kern="1200" cap="none" spc="0" normalizeH="0" baseline="0" noProof="0" dirty="0">
                <a:ln>
                  <a:noFill/>
                </a:ln>
                <a:solidFill>
                  <a:srgbClr val="000000"/>
                </a:solidFill>
                <a:effectLst/>
                <a:uLnTx/>
                <a:uFillTx/>
                <a:latin typeface="Sabon Next LT"/>
                <a:ea typeface="+mn-ea"/>
                <a:cs typeface="+mn-cs"/>
              </a:rPr>
              <a:t>Mô hình thác nước là quá trình phát triển được chia thành các giai đoạn tuần tự, không cho phép sự chồng chéo giữa các giai đoạn. Mô hình này được đặt tên là mô hình thác nước do tuần tự và dòng chảy từ trên xuống dưới giống như một thác nước</a:t>
            </a:r>
            <a:endParaRPr kumimoji="0" lang="en-US" sz="1800" b="0" i="0" u="none" strike="noStrike" kern="1200" cap="none" spc="0" normalizeH="0" baseline="0" noProof="0" dirty="0">
              <a:ln>
                <a:noFill/>
              </a:ln>
              <a:solidFill>
                <a:srgbClr val="000000"/>
              </a:solidFill>
              <a:effectLst/>
              <a:uLnTx/>
              <a:uFillTx/>
              <a:latin typeface="Sabon Next LT"/>
              <a:ea typeface="+mn-ea"/>
              <a:cs typeface="+mn-cs"/>
            </a:endParaRPr>
          </a:p>
        </p:txBody>
      </p:sp>
      <p:pic>
        <p:nvPicPr>
          <p:cNvPr id="8" name="Picture 7">
            <a:extLst>
              <a:ext uri="{FF2B5EF4-FFF2-40B4-BE49-F238E27FC236}">
                <a16:creationId xmlns:a16="http://schemas.microsoft.com/office/drawing/2014/main" id="{8B94AB0F-B148-BC84-F76D-A88997261C4B}"/>
              </a:ext>
            </a:extLst>
          </p:cNvPr>
          <p:cNvPicPr>
            <a:picLocks noChangeAspect="1"/>
          </p:cNvPicPr>
          <p:nvPr/>
        </p:nvPicPr>
        <p:blipFill>
          <a:blip r:embed="rId2"/>
          <a:stretch>
            <a:fillRect/>
          </a:stretch>
        </p:blipFill>
        <p:spPr>
          <a:xfrm>
            <a:off x="5937014" y="1688957"/>
            <a:ext cx="5797786" cy="3704309"/>
          </a:xfrm>
          <a:prstGeom prst="rect">
            <a:avLst/>
          </a:prstGeom>
        </p:spPr>
      </p:pic>
    </p:spTree>
    <p:extLst>
      <p:ext uri="{BB962C8B-B14F-4D97-AF65-F5344CB8AC3E}">
        <p14:creationId xmlns:p14="http://schemas.microsoft.com/office/powerpoint/2010/main" val="29567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vi-VN" sz="4000" b="1" dirty="0">
                <a:solidFill>
                  <a:srgbClr val="1F2C8F"/>
                </a:solidFill>
                <a:latin typeface="Sabon Next LT"/>
              </a:rPr>
              <a:t>1.4.1</a:t>
            </a:r>
            <a:r>
              <a:rPr kumimoji="0" lang="vi-VN" sz="4000" b="1" i="0" u="none" strike="noStrike" kern="1200" cap="none" spc="0" normalizeH="0" baseline="0" noProof="0" dirty="0">
                <a:ln>
                  <a:noFill/>
                </a:ln>
                <a:solidFill>
                  <a:srgbClr val="1F2C8F"/>
                </a:solidFill>
                <a:effectLst/>
                <a:uLnTx/>
                <a:uFillTx/>
                <a:latin typeface="Sabon Next LT"/>
                <a:ea typeface="+mn-ea"/>
                <a:cs typeface="+mn-cs"/>
              </a:rPr>
              <a:t> Giai đoạn của mô hình Waterfall model</a:t>
            </a:r>
            <a:endParaRPr kumimoji="0" lang="en-US" sz="4000" b="1" i="0" u="none" strike="noStrike" kern="1200" cap="none" spc="0" normalizeH="0" baseline="0" noProof="0" dirty="0">
              <a:ln>
                <a:noFill/>
              </a:ln>
              <a:solidFill>
                <a:srgbClr val="1F2C8F"/>
              </a:solidFill>
              <a:effectLst/>
              <a:uLnTx/>
              <a:uFillTx/>
              <a:latin typeface="Sabon Next LT"/>
              <a:ea typeface="+mn-ea"/>
              <a:cs typeface="+mn-cs"/>
            </a:endParaRPr>
          </a:p>
        </p:txBody>
      </p:sp>
      <p:sp>
        <p:nvSpPr>
          <p:cNvPr id="9" name="TextBox 8">
            <a:extLst>
              <a:ext uri="{FF2B5EF4-FFF2-40B4-BE49-F238E27FC236}">
                <a16:creationId xmlns:a16="http://schemas.microsoft.com/office/drawing/2014/main" id="{D0D4F55B-7552-62F2-0424-08DF395BDC5B}"/>
              </a:ext>
            </a:extLst>
          </p:cNvPr>
          <p:cNvSpPr txBox="1"/>
          <p:nvPr/>
        </p:nvSpPr>
        <p:spPr>
          <a:xfrm>
            <a:off x="1433657" y="1898563"/>
            <a:ext cx="3112942" cy="2815386"/>
          </a:xfrm>
          <a:prstGeom prst="rect">
            <a:avLst/>
          </a:prstGeom>
          <a:noFill/>
        </p:spPr>
        <p:txBody>
          <a:bodyPr wrap="square" rtlCol="0">
            <a:spAutoFit/>
          </a:bodyPr>
          <a:lstStyle/>
          <a:p>
            <a:pPr marL="342900" marR="0" lvl="0" indent="-342900" algn="just" defTabSz="457200" rtl="0" eaLnBrk="1" fontAlgn="auto" latinLnBrk="0" hangingPunct="1">
              <a:lnSpc>
                <a:spcPct val="150000"/>
              </a:lnSpc>
              <a:spcBef>
                <a:spcPts val="0"/>
              </a:spcBef>
              <a:spcAft>
                <a:spcPts val="0"/>
              </a:spcAft>
              <a:buClr>
                <a:srgbClr val="44546A">
                  <a:lumMod val="50000"/>
                </a:srgbClr>
              </a:buClr>
              <a:buSzTx/>
              <a:buFont typeface="Arial" panose="020B0604020202020204" pitchFamily="34" charset="0"/>
              <a:buChar char="•"/>
              <a:tabLst/>
              <a:defRPr/>
            </a:pPr>
            <a:r>
              <a:rPr kumimoji="0" lang="vi-VN" sz="2000" b="0" i="0" u="none" strike="noStrike" kern="1200" cap="none" spc="0" normalizeH="0" baseline="0" noProof="0" dirty="0">
                <a:ln>
                  <a:noFill/>
                </a:ln>
                <a:solidFill>
                  <a:srgbClr val="000000"/>
                </a:solidFill>
                <a:effectLst/>
                <a:uLnTx/>
                <a:uFillTx/>
                <a:latin typeface="DejaVuSerif-Bold"/>
                <a:ea typeface="+mn-ea"/>
                <a:cs typeface="+mn-cs"/>
              </a:rPr>
              <a:t>Phân tích yêu cầu</a:t>
            </a:r>
          </a:p>
          <a:p>
            <a:pPr marL="342900" marR="0" lvl="0" indent="-342900" algn="just" defTabSz="457200" rtl="0" eaLnBrk="1" fontAlgn="auto" latinLnBrk="0" hangingPunct="1">
              <a:lnSpc>
                <a:spcPct val="150000"/>
              </a:lnSpc>
              <a:spcBef>
                <a:spcPts val="0"/>
              </a:spcBef>
              <a:spcAft>
                <a:spcPts val="0"/>
              </a:spcAft>
              <a:buClr>
                <a:srgbClr val="44546A">
                  <a:lumMod val="50000"/>
                </a:srgbClr>
              </a:buClr>
              <a:buSzTx/>
              <a:buFont typeface="Arial" panose="020B0604020202020204" pitchFamily="34" charset="0"/>
              <a:buChar char="•"/>
              <a:tabLst/>
              <a:defRPr/>
            </a:pPr>
            <a:r>
              <a:rPr kumimoji="0" lang="vi-VN" sz="2000" b="0" i="0" u="none" strike="noStrike" kern="1200" cap="none" spc="0" normalizeH="0" baseline="0" noProof="0" dirty="0">
                <a:ln>
                  <a:noFill/>
                </a:ln>
                <a:solidFill>
                  <a:srgbClr val="000000"/>
                </a:solidFill>
                <a:effectLst/>
                <a:uLnTx/>
                <a:uFillTx/>
                <a:latin typeface="DejaVuSerif-Bold"/>
                <a:ea typeface="+mn-ea"/>
                <a:cs typeface="+mn-cs"/>
              </a:rPr>
              <a:t>Thiết kế hệ thống</a:t>
            </a:r>
          </a:p>
          <a:p>
            <a:pPr marL="342900" marR="0" lvl="0" indent="-342900" algn="just" defTabSz="457200" rtl="0" eaLnBrk="1" fontAlgn="auto" latinLnBrk="0" hangingPunct="1">
              <a:lnSpc>
                <a:spcPct val="150000"/>
              </a:lnSpc>
              <a:spcBef>
                <a:spcPts val="0"/>
              </a:spcBef>
              <a:spcAft>
                <a:spcPts val="0"/>
              </a:spcAft>
              <a:buClr>
                <a:srgbClr val="44546A">
                  <a:lumMod val="50000"/>
                </a:srgbClr>
              </a:buClr>
              <a:buSzTx/>
              <a:buFont typeface="Arial" panose="020B0604020202020204" pitchFamily="34" charset="0"/>
              <a:buChar char="•"/>
              <a:tabLst/>
              <a:defRPr/>
            </a:pPr>
            <a:r>
              <a:rPr kumimoji="0" lang="vi-VN" sz="2000" b="0" i="0" u="none" strike="noStrike" kern="1200" cap="none" spc="0" normalizeH="0" baseline="0" noProof="0" dirty="0">
                <a:ln>
                  <a:noFill/>
                </a:ln>
                <a:solidFill>
                  <a:srgbClr val="000000"/>
                </a:solidFill>
                <a:effectLst/>
                <a:uLnTx/>
                <a:uFillTx/>
                <a:latin typeface="DejaVuSerif-Bold"/>
                <a:ea typeface="+mn-ea"/>
                <a:cs typeface="+mn-cs"/>
              </a:rPr>
              <a:t>Thực hiện</a:t>
            </a:r>
          </a:p>
          <a:p>
            <a:pPr marL="342900" marR="0" lvl="0" indent="-342900" algn="just" defTabSz="457200" rtl="0" eaLnBrk="1" fontAlgn="auto" latinLnBrk="0" hangingPunct="1">
              <a:lnSpc>
                <a:spcPct val="150000"/>
              </a:lnSpc>
              <a:spcBef>
                <a:spcPts val="0"/>
              </a:spcBef>
              <a:spcAft>
                <a:spcPts val="0"/>
              </a:spcAft>
              <a:buClr>
                <a:srgbClr val="44546A">
                  <a:lumMod val="50000"/>
                </a:srgbClr>
              </a:buClr>
              <a:buSzTx/>
              <a:buFont typeface="Arial" panose="020B0604020202020204" pitchFamily="34" charset="0"/>
              <a:buChar char="•"/>
              <a:tabLst/>
              <a:defRPr/>
            </a:pPr>
            <a:r>
              <a:rPr kumimoji="0" lang="vi-VN" sz="2000" b="0" i="0" u="none" strike="noStrike" kern="1200" cap="none" spc="0" normalizeH="0" baseline="0" noProof="0" dirty="0">
                <a:ln>
                  <a:noFill/>
                </a:ln>
                <a:solidFill>
                  <a:srgbClr val="000000"/>
                </a:solidFill>
                <a:effectLst/>
                <a:uLnTx/>
                <a:uFillTx/>
                <a:latin typeface="DejaVuSerif-Bold"/>
                <a:ea typeface="+mn-ea"/>
                <a:cs typeface="+mn-cs"/>
              </a:rPr>
              <a:t>Thử nghiệm hệ thống</a:t>
            </a:r>
          </a:p>
          <a:p>
            <a:pPr marL="342900" marR="0" lvl="0" indent="-342900" algn="just" defTabSz="457200" rtl="0" eaLnBrk="1" fontAlgn="auto" latinLnBrk="0" hangingPunct="1">
              <a:lnSpc>
                <a:spcPct val="150000"/>
              </a:lnSpc>
              <a:spcBef>
                <a:spcPts val="0"/>
              </a:spcBef>
              <a:spcAft>
                <a:spcPts val="0"/>
              </a:spcAft>
              <a:buClr>
                <a:srgbClr val="44546A">
                  <a:lumMod val="50000"/>
                </a:srgbClr>
              </a:buClr>
              <a:buSzTx/>
              <a:buFont typeface="Arial" panose="020B0604020202020204" pitchFamily="34" charset="0"/>
              <a:buChar char="•"/>
              <a:tabLst/>
              <a:defRPr/>
            </a:pPr>
            <a:r>
              <a:rPr kumimoji="0" lang="vi-VN" sz="2000" b="0" i="0" u="none" strike="noStrike" kern="1200" cap="none" spc="0" normalizeH="0" baseline="0" noProof="0" dirty="0">
                <a:ln>
                  <a:noFill/>
                </a:ln>
                <a:solidFill>
                  <a:srgbClr val="000000"/>
                </a:solidFill>
                <a:effectLst/>
                <a:uLnTx/>
                <a:uFillTx/>
                <a:latin typeface="DejaVuSerif-Bold"/>
                <a:ea typeface="+mn-ea"/>
                <a:cs typeface="+mn-cs"/>
              </a:rPr>
              <a:t>Triển khai hệ thống</a:t>
            </a:r>
          </a:p>
          <a:p>
            <a:pPr marL="342900" marR="0" lvl="0" indent="-342900" algn="just" defTabSz="457200" rtl="0" eaLnBrk="1" fontAlgn="auto" latinLnBrk="0" hangingPunct="1">
              <a:lnSpc>
                <a:spcPct val="150000"/>
              </a:lnSpc>
              <a:spcBef>
                <a:spcPts val="0"/>
              </a:spcBef>
              <a:spcAft>
                <a:spcPts val="0"/>
              </a:spcAft>
              <a:buClr>
                <a:srgbClr val="44546A">
                  <a:lumMod val="50000"/>
                </a:srgbClr>
              </a:buClr>
              <a:buSzTx/>
              <a:buFont typeface="Arial" panose="020B0604020202020204" pitchFamily="34" charset="0"/>
              <a:buChar char="•"/>
              <a:tabLst/>
              <a:defRPr/>
            </a:pPr>
            <a:r>
              <a:rPr kumimoji="0" lang="vi-VN" sz="2000" b="0" i="0" u="none" strike="noStrike" kern="1200" cap="none" spc="0" normalizeH="0" baseline="0" noProof="0" dirty="0">
                <a:ln>
                  <a:noFill/>
                </a:ln>
                <a:solidFill>
                  <a:srgbClr val="000000"/>
                </a:solidFill>
                <a:effectLst/>
                <a:uLnTx/>
                <a:uFillTx/>
                <a:latin typeface="DejaVuSerif-Bold"/>
                <a:ea typeface="+mn-ea"/>
                <a:cs typeface="+mn-cs"/>
              </a:rPr>
              <a:t>Bảo trì hệ thống</a:t>
            </a:r>
            <a:endParaRPr kumimoji="0" lang="en-US" sz="1800" b="0" i="0" u="none" strike="noStrike" kern="1200" cap="none" spc="0" normalizeH="0" baseline="0" noProof="0" dirty="0">
              <a:ln>
                <a:noFill/>
              </a:ln>
              <a:solidFill>
                <a:srgbClr val="000000"/>
              </a:solidFill>
              <a:effectLst/>
              <a:uLnTx/>
              <a:uFillTx/>
              <a:latin typeface="Sabon Next LT"/>
              <a:ea typeface="+mn-ea"/>
              <a:cs typeface="+mn-cs"/>
            </a:endParaRPr>
          </a:p>
        </p:txBody>
      </p:sp>
      <p:pic>
        <p:nvPicPr>
          <p:cNvPr id="7" name="Picture 6">
            <a:extLst>
              <a:ext uri="{FF2B5EF4-FFF2-40B4-BE49-F238E27FC236}">
                <a16:creationId xmlns:a16="http://schemas.microsoft.com/office/drawing/2014/main" id="{2022DF5C-B51B-7420-ECF9-0DC5A88BA8B6}"/>
              </a:ext>
            </a:extLst>
          </p:cNvPr>
          <p:cNvPicPr>
            <a:picLocks noChangeAspect="1"/>
          </p:cNvPicPr>
          <p:nvPr/>
        </p:nvPicPr>
        <p:blipFill>
          <a:blip r:embed="rId2"/>
          <a:stretch>
            <a:fillRect/>
          </a:stretch>
        </p:blipFill>
        <p:spPr>
          <a:xfrm>
            <a:off x="4546599" y="1731608"/>
            <a:ext cx="6714067" cy="3394783"/>
          </a:xfrm>
          <a:prstGeom prst="rect">
            <a:avLst/>
          </a:prstGeom>
        </p:spPr>
      </p:pic>
    </p:spTree>
    <p:extLst>
      <p:ext uri="{BB962C8B-B14F-4D97-AF65-F5344CB8AC3E}">
        <p14:creationId xmlns:p14="http://schemas.microsoft.com/office/powerpoint/2010/main" val="1970628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992E-A312-535D-96F0-7B19F9483357}"/>
              </a:ext>
            </a:extLst>
          </p:cNvPr>
          <p:cNvSpPr txBox="1"/>
          <p:nvPr/>
        </p:nvSpPr>
        <p:spPr>
          <a:xfrm>
            <a:off x="0" y="93732"/>
            <a:ext cx="1223962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vi-VN" sz="3600" b="1" dirty="0">
                <a:solidFill>
                  <a:srgbClr val="1F2C8F"/>
                </a:solidFill>
                <a:latin typeface="Sabon Next LT"/>
              </a:rPr>
              <a:t>1.4.2</a:t>
            </a:r>
            <a:r>
              <a:rPr kumimoji="0" lang="vi-VN" sz="3600" b="1" i="0" u="none" strike="noStrike" kern="1200" cap="none" spc="0" normalizeH="0" baseline="0" noProof="0" dirty="0">
                <a:ln>
                  <a:noFill/>
                </a:ln>
                <a:solidFill>
                  <a:srgbClr val="1F2C8F"/>
                </a:solidFill>
                <a:effectLst/>
                <a:uLnTx/>
                <a:uFillTx/>
                <a:latin typeface="Sabon Next LT"/>
                <a:ea typeface="+mn-ea"/>
                <a:cs typeface="+mn-cs"/>
              </a:rPr>
              <a:t> Ưu điểm và nhược điểm của mô hình thác nước</a:t>
            </a:r>
            <a:endParaRPr kumimoji="0" lang="en-US" sz="3600" b="1" i="0" u="none" strike="noStrike" kern="1200" cap="none" spc="0" normalizeH="0" baseline="0" noProof="0" dirty="0">
              <a:ln>
                <a:noFill/>
              </a:ln>
              <a:solidFill>
                <a:srgbClr val="1F2C8F"/>
              </a:solidFill>
              <a:effectLst/>
              <a:uLnTx/>
              <a:uFillTx/>
              <a:latin typeface="Sabon Next LT"/>
              <a:ea typeface="+mn-ea"/>
              <a:cs typeface="+mn-cs"/>
            </a:endParaRPr>
          </a:p>
        </p:txBody>
      </p:sp>
      <p:sp>
        <p:nvSpPr>
          <p:cNvPr id="2" name="TextBox 1">
            <a:extLst>
              <a:ext uri="{FF2B5EF4-FFF2-40B4-BE49-F238E27FC236}">
                <a16:creationId xmlns:a16="http://schemas.microsoft.com/office/drawing/2014/main" id="{8B32FE87-59C8-5E5E-1759-FDBC634F0043}"/>
              </a:ext>
            </a:extLst>
          </p:cNvPr>
          <p:cNvSpPr txBox="1"/>
          <p:nvPr/>
        </p:nvSpPr>
        <p:spPr>
          <a:xfrm>
            <a:off x="84667" y="1115386"/>
            <a:ext cx="6104466" cy="1815882"/>
          </a:xfrm>
          <a:prstGeom prst="rect">
            <a:avLst/>
          </a:prstGeom>
          <a:noFill/>
        </p:spPr>
        <p:txBody>
          <a:bodyPr wrap="square" rtlCol="0">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vi-VN" sz="2400" b="0" i="0" u="none" strike="noStrike" kern="1200" cap="none" spc="0" normalizeH="0" baseline="0" noProof="0" dirty="0">
                <a:ln>
                  <a:noFill/>
                </a:ln>
                <a:solidFill>
                  <a:srgbClr val="000000"/>
                </a:solidFill>
                <a:effectLst/>
                <a:uLnTx/>
                <a:uFillTx/>
                <a:latin typeface="Sabon Next LT"/>
                <a:ea typeface="+mn-ea"/>
                <a:cs typeface="+mn-cs"/>
              </a:rPr>
              <a:t>Danh sách ưu điểm:</a:t>
            </a:r>
          </a:p>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2200" b="0" i="0" u="none" strike="noStrike" kern="1200" cap="none" spc="0" normalizeH="0" baseline="0" noProof="0" dirty="0">
                <a:ln>
                  <a:noFill/>
                </a:ln>
                <a:solidFill>
                  <a:srgbClr val="000000"/>
                </a:solidFill>
                <a:effectLst/>
                <a:uLnTx/>
                <a:uFillTx/>
                <a:latin typeface="Sabon Next LT"/>
                <a:ea typeface="+mn-ea"/>
                <a:cs typeface="+mn-cs"/>
              </a:rPr>
              <a:t>Thích nghi tốt với nhóm linh hoạt</a:t>
            </a:r>
          </a:p>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2200" b="0" i="0" u="none" strike="noStrike" kern="1200" cap="none" spc="0" normalizeH="0" baseline="0" noProof="0" dirty="0">
                <a:ln>
                  <a:noFill/>
                </a:ln>
                <a:solidFill>
                  <a:srgbClr val="000000"/>
                </a:solidFill>
                <a:effectLst/>
                <a:uLnTx/>
                <a:uFillTx/>
                <a:latin typeface="Sabon Next LT"/>
                <a:ea typeface="+mn-ea"/>
                <a:cs typeface="+mn-cs"/>
              </a:rPr>
              <a:t>Áp đặt một tổ chức có kết cấu chặt chẽ</a:t>
            </a:r>
          </a:p>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2200" b="0" i="0" u="none" strike="noStrike" kern="1200" cap="none" spc="0" normalizeH="0" baseline="0" noProof="0" dirty="0">
                <a:ln>
                  <a:noFill/>
                </a:ln>
                <a:solidFill>
                  <a:srgbClr val="000000"/>
                </a:solidFill>
                <a:effectLst/>
                <a:uLnTx/>
                <a:uFillTx/>
                <a:latin typeface="Sabon Next LT"/>
                <a:ea typeface="+mn-ea"/>
                <a:cs typeface="+mn-cs"/>
              </a:rPr>
              <a:t>Cho phép thay đổi thiết kế sớm</a:t>
            </a:r>
          </a:p>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2200" b="0" i="0" u="none" strike="noStrike" kern="1200" cap="none" spc="0" normalizeH="0" baseline="0" noProof="0" dirty="0">
                <a:ln>
                  <a:noFill/>
                </a:ln>
                <a:solidFill>
                  <a:srgbClr val="000000"/>
                </a:solidFill>
                <a:effectLst/>
                <a:uLnTx/>
                <a:uFillTx/>
                <a:latin typeface="Sabon Next LT"/>
                <a:ea typeface="+mn-ea"/>
                <a:cs typeface="+mn-cs"/>
              </a:rPr>
              <a:t>Thích hợp cho dự án theo hướng đến mốc</a:t>
            </a:r>
          </a:p>
        </p:txBody>
      </p:sp>
      <p:sp>
        <p:nvSpPr>
          <p:cNvPr id="4" name="TextBox 3">
            <a:extLst>
              <a:ext uri="{FF2B5EF4-FFF2-40B4-BE49-F238E27FC236}">
                <a16:creationId xmlns:a16="http://schemas.microsoft.com/office/drawing/2014/main" id="{63DFAFAF-673F-8954-9BC5-D62306425DE9}"/>
              </a:ext>
            </a:extLst>
          </p:cNvPr>
          <p:cNvSpPr txBox="1"/>
          <p:nvPr/>
        </p:nvSpPr>
        <p:spPr>
          <a:xfrm>
            <a:off x="6135159" y="1147039"/>
            <a:ext cx="6104466" cy="1815882"/>
          </a:xfrm>
          <a:prstGeom prst="rect">
            <a:avLst/>
          </a:prstGeom>
          <a:noFill/>
        </p:spPr>
        <p:txBody>
          <a:bodyPr wrap="square" rtlCol="0">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vi-VN" sz="2400" b="0" i="0" u="none" strike="noStrike" kern="1200" cap="none" spc="0" normalizeH="0" baseline="0" noProof="0" dirty="0">
                <a:ln>
                  <a:noFill/>
                </a:ln>
                <a:solidFill>
                  <a:srgbClr val="000000"/>
                </a:solidFill>
                <a:effectLst/>
                <a:uLnTx/>
                <a:uFillTx/>
                <a:latin typeface="Sabon Next LT"/>
                <a:ea typeface="+mn-ea"/>
                <a:cs typeface="+mn-cs"/>
              </a:rPr>
              <a:t>Danh sách nhược điểm:</a:t>
            </a:r>
          </a:p>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2200" b="0" i="0" u="none" strike="noStrike" kern="1200" cap="none" spc="0" normalizeH="0" baseline="0" noProof="0" dirty="0">
                <a:ln>
                  <a:noFill/>
                </a:ln>
                <a:solidFill>
                  <a:srgbClr val="000000"/>
                </a:solidFill>
                <a:effectLst/>
                <a:uLnTx/>
                <a:uFillTx/>
                <a:latin typeface="Sabon Next LT"/>
                <a:ea typeface="+mn-ea"/>
                <a:cs typeface="+mn-cs"/>
              </a:rPr>
              <a:t>Ràng buộc thiết kế thích ứng kém</a:t>
            </a:r>
          </a:p>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2200" b="0" i="0" u="none" strike="noStrike" kern="1200" cap="none" spc="0" normalizeH="0" baseline="0" noProof="0" dirty="0">
                <a:ln>
                  <a:noFill/>
                </a:ln>
                <a:solidFill>
                  <a:srgbClr val="000000"/>
                </a:solidFill>
                <a:effectLst/>
                <a:uLnTx/>
                <a:uFillTx/>
                <a:latin typeface="Sabon Next LT"/>
                <a:ea typeface="+mn-ea"/>
                <a:cs typeface="+mn-cs"/>
              </a:rPr>
              <a:t>Bỏ qua phản hồi người dùng ở các giai đoạn sau</a:t>
            </a:r>
          </a:p>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2200" b="0" i="0" u="none" strike="noStrike" kern="1200" cap="none" spc="0" normalizeH="0" baseline="0" noProof="0" dirty="0">
                <a:ln>
                  <a:noFill/>
                </a:ln>
                <a:solidFill>
                  <a:srgbClr val="000000"/>
                </a:solidFill>
                <a:effectLst/>
                <a:uLnTx/>
                <a:uFillTx/>
                <a:latin typeface="Sabon Next LT"/>
                <a:ea typeface="+mn-ea"/>
                <a:cs typeface="+mn-cs"/>
              </a:rPr>
              <a:t>Trì hoãn thời gian kiểm thử</a:t>
            </a:r>
            <a:endParaRPr kumimoji="0" lang="en-US" sz="2200" b="0" i="0" u="none" strike="noStrike" kern="1200" cap="none" spc="0" normalizeH="0" baseline="0" noProof="0" dirty="0">
              <a:ln>
                <a:noFill/>
              </a:ln>
              <a:solidFill>
                <a:srgbClr val="000000"/>
              </a:solidFill>
              <a:effectLst/>
              <a:uLnTx/>
              <a:uFillTx/>
              <a:latin typeface="Sabon Next LT"/>
              <a:ea typeface="+mn-ea"/>
              <a:cs typeface="+mn-cs"/>
            </a:endParaRPr>
          </a:p>
        </p:txBody>
      </p:sp>
      <p:pic>
        <p:nvPicPr>
          <p:cNvPr id="7" name="Picture 6">
            <a:extLst>
              <a:ext uri="{FF2B5EF4-FFF2-40B4-BE49-F238E27FC236}">
                <a16:creationId xmlns:a16="http://schemas.microsoft.com/office/drawing/2014/main" id="{8D801EF4-4DF7-004B-AA7A-A33A9B73A55B}"/>
              </a:ext>
            </a:extLst>
          </p:cNvPr>
          <p:cNvPicPr>
            <a:picLocks noChangeAspect="1"/>
          </p:cNvPicPr>
          <p:nvPr/>
        </p:nvPicPr>
        <p:blipFill>
          <a:blip r:embed="rId2"/>
          <a:stretch>
            <a:fillRect/>
          </a:stretch>
        </p:blipFill>
        <p:spPr>
          <a:xfrm>
            <a:off x="1718733" y="2962921"/>
            <a:ext cx="8449734" cy="3734212"/>
          </a:xfrm>
          <a:prstGeom prst="rect">
            <a:avLst/>
          </a:prstGeom>
        </p:spPr>
      </p:pic>
    </p:spTree>
    <p:extLst>
      <p:ext uri="{BB962C8B-B14F-4D97-AF65-F5344CB8AC3E}">
        <p14:creationId xmlns:p14="http://schemas.microsoft.com/office/powerpoint/2010/main" val="1084157105"/>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{64804CC0-45AE-4D2C-BF7E-E4CB85914AE2}tf78438558_win32</Template>
  <TotalTime>822</TotalTime>
  <Words>1281</Words>
  <Application>Microsoft Office PowerPoint</Application>
  <PresentationFormat>Widescreen</PresentationFormat>
  <Paragraphs>168</Paragraphs>
  <Slides>27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Arial Black</vt:lpstr>
      <vt:lpstr>Calibri</vt:lpstr>
      <vt:lpstr>Courier New</vt:lpstr>
      <vt:lpstr>DejaVuSerif-Bold</vt:lpstr>
      <vt:lpstr>Sabon Next LT</vt:lpstr>
      <vt:lpstr>Söhne</vt:lpstr>
      <vt:lpstr>Times New Roman</vt:lpstr>
      <vt:lpstr>Wingdings</vt:lpstr>
      <vt:lpstr>Office Theme</vt:lpstr>
      <vt:lpstr>Xây dựng hệ thống quản lý học tập </vt:lpstr>
      <vt:lpstr>Nội dung báo cáo</vt:lpstr>
      <vt:lpstr>CHương 1 :Giới thiệu về đề tài</vt:lpstr>
      <vt:lpstr>1.1 Tổng quan</vt:lpstr>
      <vt:lpstr>1.2 Công cụ và công nghệ</vt:lpstr>
      <vt:lpstr>1.3 cơ sở lý thuyết</vt:lpstr>
      <vt:lpstr>PowerPoint Presentation</vt:lpstr>
      <vt:lpstr>PowerPoint Presentation</vt:lpstr>
      <vt:lpstr>PowerPoint Presentation</vt:lpstr>
      <vt:lpstr>CHương 2 : Phân tích nội dung - Thiết kế hệ thống</vt:lpstr>
      <vt:lpstr>PowerPoint Presentation</vt:lpstr>
      <vt:lpstr>PowerPoint Presentation</vt:lpstr>
      <vt:lpstr>PowerPoint Presentation</vt:lpstr>
      <vt:lpstr>PowerPoint Presentation</vt:lpstr>
      <vt:lpstr>PowerPoint Presentation</vt:lpstr>
      <vt:lpstr>PowerPoint Presentation</vt:lpstr>
      <vt:lpstr>CHương 3 : Triển khai và thực nghiệm</vt:lpstr>
      <vt:lpstr>PowerPoint Presentation</vt:lpstr>
      <vt:lpstr>PowerPoint Presentation</vt:lpstr>
      <vt:lpstr>PowerPoint Presentation</vt:lpstr>
      <vt:lpstr>PowerPoint Presentation</vt:lpstr>
      <vt:lpstr>PowerPoint Presentation</vt:lpstr>
      <vt:lpstr>CHương 4 :Tổng kết</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Nghiên cứu các vấn đề an toàn trong công nghệ blockchain</dc:title>
  <dc:subject/>
  <dc:creator>Lưu Thị Linh</dc:creator>
  <cp:lastModifiedBy>Tân Đậu</cp:lastModifiedBy>
  <cp:revision>21</cp:revision>
  <dcterms:created xsi:type="dcterms:W3CDTF">2023-06-19T00:20:53Z</dcterms:created>
  <dcterms:modified xsi:type="dcterms:W3CDTF">2023-06-29T12:37:23Z</dcterms:modified>
</cp:coreProperties>
</file>